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94749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8991600" y="3047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20"/>
              </a:spcBef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2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60"/>
              </a:spcBef>
              <a:buClr>
                <a:schemeClr val="accent5"/>
              </a:buClr>
              <a:buFont typeface="Georgia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6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rgbClr val="B85740"/>
              </a:buClr>
              <a:buFont typeface="Georgia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rgbClr val="7B6C62"/>
              </a:buClr>
              <a:buFont typeface="Georgia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rgbClr val="B49E02"/>
              </a:buClr>
              <a:buFont typeface="Georgia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155447" y="2420111"/>
            <a:ext cx="8833103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3"/>
            <a:ext cx="4599431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7010400" y="0"/>
            <a:ext cx="21335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9" name="Shape 149"/>
          <p:cNvCxnSpPr/>
          <p:nvPr/>
        </p:nvCxnSpPr>
        <p:spPr>
          <a:xfrm rot="5400000">
            <a:off x="4021835" y="3278124"/>
            <a:ext cx="6245352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50" name="Shape 150"/>
          <p:cNvSpPr/>
          <p:nvPr/>
        </p:nvSpPr>
        <p:spPr>
          <a:xfrm>
            <a:off x="6839711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915911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 rot="5400000">
            <a:off x="670716" y="-61117"/>
            <a:ext cx="5821365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 rot="5400000">
            <a:off x="5189537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61687" y="1026371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152400" y="2286000"/>
            <a:ext cx="8833103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155447" y="142352"/>
            <a:ext cx="8833103" cy="2139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17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52" name="Shape 52"/>
          <p:cNvCxnSpPr/>
          <p:nvPr/>
        </p:nvCxnSpPr>
        <p:spPr>
          <a:xfrm>
            <a:off x="152400" y="2438400"/>
            <a:ext cx="8833103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solidFill>
          <a:schemeClr val="lt2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62" name="Shape 62"/>
          <p:cNvCxnSpPr/>
          <p:nvPr/>
        </p:nvCxnSpPr>
        <p:spPr>
          <a:xfrm rot="10800000" flipH="1">
            <a:off x="4563080" y="1575652"/>
            <a:ext cx="8920" cy="4819556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solidFill>
          <a:schemeClr val="lt2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hape 66"/>
          <p:cNvCxnSpPr/>
          <p:nvPr/>
        </p:nvCxnSpPr>
        <p:spPr>
          <a:xfrm rot="10800000">
            <a:off x="4572000" y="2200274"/>
            <a:ext cx="0" cy="4187952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7" name="Shape 6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152400" y="1371600"/>
            <a:ext cx="8833103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145922" y="6391655"/>
            <a:ext cx="8833103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7" cy="732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4" cy="731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77" name="Shape 77"/>
          <p:cNvCxnSpPr/>
          <p:nvPr/>
        </p:nvCxnSpPr>
        <p:spPr>
          <a:xfrm>
            <a:off x="152400" y="1280159"/>
            <a:ext cx="8833103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8" name="Shape 78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599" cy="3822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81" name="Shape 81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52400" y="158495"/>
            <a:ext cx="8833103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599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152400" y="152400"/>
            <a:ext cx="8833103" cy="304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0" name="Shape 110"/>
          <p:cNvCxnSpPr/>
          <p:nvPr/>
        </p:nvCxnSpPr>
        <p:spPr>
          <a:xfrm>
            <a:off x="152400" y="533400"/>
            <a:ext cx="8833103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Shape 119"/>
          <p:cNvCxnSpPr/>
          <p:nvPr/>
        </p:nvCxnSpPr>
        <p:spPr>
          <a:xfrm>
            <a:off x="152400" y="533400"/>
            <a:ext cx="8833103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0" name="Shape 120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152400" y="152400"/>
            <a:ext cx="8833103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9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5788151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hape 9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152400" y="1276742"/>
            <a:ext cx="8833103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marR="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marR="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marR="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marR="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Types of Solutions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Isotonic solutions are solutions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where the concentration inside the cell is the same as it is outside the cell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There is </a:t>
            </a:r>
            <a:r>
              <a:rPr lang="en-US" sz="27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net movement of molecules across the membrane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if a cell is in an isotonic solution.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prefix </a:t>
            </a:r>
            <a:r>
              <a:rPr lang="en-US" sz="2700" b="0" i="1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Iso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means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equal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Most cells are in isotonic environments for example blood.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Hypotonic solutions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Hypo means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under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a hypotonic solution there is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more water outside the cell than inside the cell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water will move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across the membrane and into the cell to balance the concentrations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This causes the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cell to swell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build up pressure called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osmotic pressure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Animal cell can burst if put into hypotonic solutions,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plant cells do not because the cell wall 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doesn’t allow them to swell big enough to burst.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Hypertonic Solutions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Hyper means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above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a hypertonic solution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there is more water inside the cell than outside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So the net movement of water is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across the membrane and out of the cel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l.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Cells in hypertonic solutions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shrivel because of the loss of water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</a:pPr>
            <a:endParaRPr sz="3300" b="0" i="0" u="none" strike="noStrike" cap="none" baseline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77" name="Shape 17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21499" y="1527175"/>
            <a:ext cx="7464489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Macintosh PowerPoint</Application>
  <PresentationFormat>On-screen Show (4:3)</PresentationFormat>
  <Paragraphs>15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Types of Solutions</vt:lpstr>
      <vt:lpstr>Hypotonic solutions</vt:lpstr>
      <vt:lpstr>Hypertonic Solutions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Solutions</dc:title>
  <cp:lastModifiedBy>Leah Vercelli</cp:lastModifiedBy>
  <cp:revision>1</cp:revision>
  <dcterms:modified xsi:type="dcterms:W3CDTF">2014-11-05T15:23:09Z</dcterms:modified>
</cp:coreProperties>
</file>