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163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2000"/>
              </a:spcBef>
              <a:spcAft>
                <a:spcPts val="0"/>
              </a:spcAft>
              <a:defRPr/>
            </a:lvl1pPr>
            <a:lvl2pPr algn="l" rtl="0">
              <a:spcBef>
                <a:spcPts val="2000"/>
              </a:spcBef>
              <a:spcAft>
                <a:spcPts val="0"/>
              </a:spcAft>
              <a:defRPr/>
            </a:lvl2pPr>
            <a:lvl3pPr algn="l" rtl="0">
              <a:spcBef>
                <a:spcPts val="2000"/>
              </a:spcBef>
              <a:spcAft>
                <a:spcPts val="0"/>
              </a:spcAft>
              <a:defRPr/>
            </a:lvl3pPr>
            <a:lvl4pPr algn="l" rtl="0">
              <a:spcBef>
                <a:spcPts val="2000"/>
              </a:spcBef>
              <a:spcAft>
                <a:spcPts val="0"/>
              </a:spcAft>
              <a:defRPr/>
            </a:lvl4pPr>
            <a:lvl5pPr algn="l" rtl="0">
              <a:spcBef>
                <a:spcPts val="200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200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200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200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20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2697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80"/>
              </a:spcBef>
              <a:spcAft>
                <a:spcPts val="0"/>
              </a:spcAft>
              <a:defRPr/>
            </a:lvl1pPr>
            <a:lvl2pPr marL="742950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2057400" indent="-228600" algn="l" rtl="0">
              <a:spcBef>
                <a:spcPts val="56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56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56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56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5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 rot="5400000">
            <a:off x="5768181" y="845343"/>
            <a:ext cx="3757612" cy="2079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2000"/>
              </a:spcBef>
              <a:spcAft>
                <a:spcPts val="0"/>
              </a:spcAft>
              <a:defRPr/>
            </a:lvl1pPr>
            <a:lvl2pPr algn="l" rtl="0">
              <a:spcBef>
                <a:spcPts val="2000"/>
              </a:spcBef>
              <a:spcAft>
                <a:spcPts val="0"/>
              </a:spcAft>
              <a:defRPr/>
            </a:lvl2pPr>
            <a:lvl3pPr algn="l" rtl="0">
              <a:spcBef>
                <a:spcPts val="2000"/>
              </a:spcBef>
              <a:spcAft>
                <a:spcPts val="0"/>
              </a:spcAft>
              <a:defRPr/>
            </a:lvl3pPr>
            <a:lvl4pPr algn="l" rtl="0">
              <a:spcBef>
                <a:spcPts val="2000"/>
              </a:spcBef>
              <a:spcAft>
                <a:spcPts val="0"/>
              </a:spcAft>
              <a:defRPr/>
            </a:lvl4pPr>
            <a:lvl5pPr algn="l" rtl="0">
              <a:spcBef>
                <a:spcPts val="200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200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200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200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20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 rot="5400000">
            <a:off x="1531143" y="-1159668"/>
            <a:ext cx="3757612" cy="6089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80"/>
              </a:spcBef>
              <a:spcAft>
                <a:spcPts val="0"/>
              </a:spcAft>
              <a:defRPr/>
            </a:lvl1pPr>
            <a:lvl2pPr marL="742950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2057400" indent="-228600" algn="l" rtl="0">
              <a:spcBef>
                <a:spcPts val="56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56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56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56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5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2000"/>
              </a:spcBef>
              <a:spcAft>
                <a:spcPts val="0"/>
              </a:spcAft>
              <a:defRPr/>
            </a:lvl1pPr>
            <a:lvl2pPr algn="l" rtl="0">
              <a:spcBef>
                <a:spcPts val="2000"/>
              </a:spcBef>
              <a:spcAft>
                <a:spcPts val="0"/>
              </a:spcAft>
              <a:defRPr/>
            </a:lvl2pPr>
            <a:lvl3pPr algn="l" rtl="0">
              <a:spcBef>
                <a:spcPts val="2000"/>
              </a:spcBef>
              <a:spcAft>
                <a:spcPts val="0"/>
              </a:spcAft>
              <a:defRPr/>
            </a:lvl3pPr>
            <a:lvl4pPr algn="l" rtl="0">
              <a:spcBef>
                <a:spcPts val="2000"/>
              </a:spcBef>
              <a:spcAft>
                <a:spcPts val="0"/>
              </a:spcAft>
              <a:defRPr/>
            </a:lvl4pPr>
            <a:lvl5pPr algn="l" rtl="0">
              <a:spcBef>
                <a:spcPts val="200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200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200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200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20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3223418" y="-1699419"/>
            <a:ext cx="26971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80"/>
              </a:spcBef>
              <a:spcAft>
                <a:spcPts val="0"/>
              </a:spcAft>
              <a:defRPr/>
            </a:lvl1pPr>
            <a:lvl2pPr marL="742950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2057400" indent="-228600" algn="l" rtl="0">
              <a:spcBef>
                <a:spcPts val="56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56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56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56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5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2000"/>
              </a:spcBef>
              <a:spcAft>
                <a:spcPts val="0"/>
              </a:spcAft>
              <a:defRPr/>
            </a:lvl1pPr>
            <a:lvl2pPr algn="l" rtl="0">
              <a:spcBef>
                <a:spcPts val="2000"/>
              </a:spcBef>
              <a:spcAft>
                <a:spcPts val="0"/>
              </a:spcAft>
              <a:defRPr/>
            </a:lvl2pPr>
            <a:lvl3pPr algn="l" rtl="0">
              <a:spcBef>
                <a:spcPts val="2000"/>
              </a:spcBef>
              <a:spcAft>
                <a:spcPts val="0"/>
              </a:spcAft>
              <a:defRPr/>
            </a:lvl3pPr>
            <a:lvl4pPr algn="l" rtl="0">
              <a:spcBef>
                <a:spcPts val="2000"/>
              </a:spcBef>
              <a:spcAft>
                <a:spcPts val="0"/>
              </a:spcAft>
              <a:defRPr/>
            </a:lvl4pPr>
            <a:lvl5pPr algn="l" rtl="0">
              <a:spcBef>
                <a:spcPts val="200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200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200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200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20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2000"/>
              </a:spcBef>
              <a:spcAft>
                <a:spcPts val="0"/>
              </a:spcAft>
              <a:defRPr/>
            </a:lvl1pPr>
            <a:lvl2pPr algn="l" rtl="0">
              <a:spcBef>
                <a:spcPts val="2000"/>
              </a:spcBef>
              <a:spcAft>
                <a:spcPts val="0"/>
              </a:spcAft>
              <a:defRPr/>
            </a:lvl2pPr>
            <a:lvl3pPr algn="l" rtl="0">
              <a:spcBef>
                <a:spcPts val="2000"/>
              </a:spcBef>
              <a:spcAft>
                <a:spcPts val="0"/>
              </a:spcAft>
              <a:defRPr/>
            </a:lvl3pPr>
            <a:lvl4pPr algn="l" rtl="0">
              <a:spcBef>
                <a:spcPts val="2000"/>
              </a:spcBef>
              <a:spcAft>
                <a:spcPts val="0"/>
              </a:spcAft>
              <a:defRPr/>
            </a:lvl4pPr>
            <a:lvl5pPr algn="l" rtl="0">
              <a:spcBef>
                <a:spcPts val="200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200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200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200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20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38599" cy="2697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066800"/>
            <a:ext cx="4038599" cy="2697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/>
        </p:nvSpPr>
        <p:spPr>
          <a:xfrm>
            <a:off x="0" y="-25400"/>
            <a:ext cx="9144000" cy="762000"/>
          </a:xfrm>
          <a:prstGeom prst="rect">
            <a:avLst/>
          </a:prstGeom>
          <a:solidFill>
            <a:srgbClr val="07256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200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200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200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200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200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200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200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200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20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2697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spcBef>
                <a:spcPts val="680"/>
              </a:spcBef>
              <a:spcAft>
                <a:spcPts val="0"/>
              </a:spcAft>
              <a:defRPr/>
            </a:lvl1pPr>
            <a:lvl2pPr marL="742950" marR="0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143000" marR="0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2057400" marR="0" indent="-228600" algn="l" rtl="0">
              <a:spcBef>
                <a:spcPts val="560"/>
              </a:spcBef>
              <a:spcAft>
                <a:spcPts val="0"/>
              </a:spcAft>
              <a:defRPr/>
            </a:lvl5pPr>
            <a:lvl6pPr marL="2514600" marR="0" indent="-228600" algn="l" rtl="0">
              <a:spcBef>
                <a:spcPts val="560"/>
              </a:spcBef>
              <a:spcAft>
                <a:spcPts val="0"/>
              </a:spcAft>
              <a:defRPr/>
            </a:lvl6pPr>
            <a:lvl7pPr marL="2971800" marR="0" indent="-228600" algn="l" rtl="0">
              <a:spcBef>
                <a:spcPts val="560"/>
              </a:spcBef>
              <a:spcAft>
                <a:spcPts val="0"/>
              </a:spcAft>
              <a:defRPr/>
            </a:lvl7pPr>
            <a:lvl8pPr marL="3429000" marR="0" indent="-228600" algn="l" rtl="0">
              <a:spcBef>
                <a:spcPts val="560"/>
              </a:spcBef>
              <a:spcAft>
                <a:spcPts val="0"/>
              </a:spcAft>
              <a:defRPr/>
            </a:lvl8pPr>
            <a:lvl9pPr marL="3886200" marR="0" indent="-228600" algn="l" rtl="0">
              <a:spcBef>
                <a:spcPts val="56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5550" y="2955925"/>
            <a:ext cx="6692899" cy="98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704975"/>
            <a:ext cx="8528049" cy="515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7794625" y="6553200"/>
            <a:ext cx="1349375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15-4(c)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Anatomy of the Larynx and Vocal Cords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62000" y="6172200"/>
            <a:ext cx="1349375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15-4(e)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838200"/>
            <a:ext cx="6705599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3660775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Anatomy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Larynx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Vocal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63612" y="1206500"/>
            <a:ext cx="7232650" cy="1724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#8: 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 b="0" i="0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Trachea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“windpipe”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Stiffened by C-shaped cartilage rings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>
                <a:solidFill>
                  <a:schemeClr val="dk1"/>
                </a:solidFill>
              </a:rPr>
              <a:t>Rings prevent trachea from collapsing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200150"/>
            <a:ext cx="7772400" cy="565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4025" y="757237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Anatomy of the Trachea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996950"/>
            <a:ext cx="3048000" cy="1127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Bronchial Tree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125" y="838200"/>
            <a:ext cx="5289550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058986" y="6324600"/>
            <a:ext cx="1344612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15-6(a)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3975" y="1027962"/>
            <a:ext cx="8811899" cy="208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#5 (right) &amp; #9 (left): 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 b="0" i="0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Bronchi</a:t>
            </a:r>
            <a:r>
              <a:rPr lang="en-US" sz="3400">
                <a:solidFill>
                  <a:srgbClr val="990033"/>
                </a:solidFill>
              </a:rPr>
              <a:t> </a:t>
            </a:r>
            <a:r>
              <a:rPr lang="en-US" sz="3400" b="0" i="0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(Bronchus)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branches leading towards lungs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Branch smaller and smaller like a tree and </a:t>
            </a:r>
            <a:r>
              <a:rPr lang="en-US" sz="2800" b="0" i="0" u="none" strike="noStrike" cap="none" baseline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lead into the bronchioles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525" y="2586825"/>
            <a:ext cx="4239950" cy="41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65125" y="869025"/>
            <a:ext cx="7891500" cy="22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#10: 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 b="0" i="0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Bronchioles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Bronchioles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lead into </a:t>
            </a: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alveoli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controlled by Nervous System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Excess bronchoconstriction is </a:t>
            </a: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asthma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075" y="2974050"/>
            <a:ext cx="4743875" cy="37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69425" y="936350"/>
            <a:ext cx="8325299" cy="273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#11: 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 b="0" i="0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Alveoli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>
                <a:solidFill>
                  <a:schemeClr val="dk1"/>
                </a:solidFill>
              </a:rPr>
              <a:t>Oxygen and carbon dioxide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exchange regions of lung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sacs at the end of the respiratory pathway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150 million/lung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65125" y="6580186"/>
            <a:ext cx="82296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8C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rgbClr val="73738C"/>
                </a:solidFill>
                <a:latin typeface="Arial"/>
                <a:ea typeface="Arial"/>
                <a:cs typeface="Arial"/>
                <a:sym typeface="Arial"/>
              </a:rPr>
              <a:t>Copyright © 2007 Pearson Education, Inc., publishing as Benjamin Cummings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923925"/>
            <a:ext cx="6127749" cy="593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44195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Alveolar Organization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7796211" y="6553200"/>
            <a:ext cx="1344612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15-7(a)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089025" y="2768600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2895600" cy="1127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Alveolar Organization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803275"/>
            <a:ext cx="6096000" cy="60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7783511" y="6553200"/>
            <a:ext cx="1360487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15-7(b)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Functions</a:t>
            </a:r>
            <a:r>
              <a:rPr lang="en-US" sz="40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00112" y="1065212"/>
            <a:ext cx="7343775" cy="4308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8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 of Respiratory System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 exchange between blood and air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air throughout body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body from environmental hazards such as pollution, bacteria &amp; viruses.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sound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 scents/smells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269425" y="936350"/>
            <a:ext cx="8325299" cy="273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#6: 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>
                <a:solidFill>
                  <a:srgbClr val="990033"/>
                </a:solidFill>
              </a:rPr>
              <a:t>Diaphragm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>
                <a:solidFill>
                  <a:schemeClr val="dk1"/>
                </a:solidFill>
              </a:rPr>
              <a:t>Muscle below lungs that controls breathing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237" y="2106050"/>
            <a:ext cx="4967525" cy="44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975" y="2560875"/>
            <a:ext cx="4229724" cy="4229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0" y="797425"/>
            <a:ext cx="5705999" cy="436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#4: The </a:t>
            </a:r>
            <a:r>
              <a:rPr lang="en-US" sz="3400">
                <a:solidFill>
                  <a:srgbClr val="990033"/>
                </a:solidFill>
              </a:rPr>
              <a:t>Lungs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Lungs </a:t>
            </a:r>
            <a:r>
              <a:rPr lang="en-US" sz="3000">
                <a:solidFill>
                  <a:schemeClr val="dk1"/>
                </a:solidFill>
              </a:rPr>
              <a:t>have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five </a:t>
            </a: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lobes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lobes on right, two on left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</a:rPr>
              <a:t>Heart is on the left (cardiac notch)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Apex (top</a:t>
            </a:r>
            <a:r>
              <a:rPr lang="en-US" sz="3000" i="1">
                <a:solidFill>
                  <a:srgbClr val="990033"/>
                </a:solidFill>
              </a:rPr>
              <a:t>)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extends above first rib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Base (bottom)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rests on diaphragm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804862"/>
            <a:ext cx="7543800" cy="563721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962400" y="833437"/>
            <a:ext cx="5181600" cy="1127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Anatomical Relationships in the Thoracic Cavity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8010525" y="6548437"/>
            <a:ext cx="113347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15-9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Physiology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596900" y="1066800"/>
            <a:ext cx="7954962" cy="4143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Pulmonary Ventilation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Respiratory cycle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A single breath consisting of </a:t>
            </a:r>
            <a:r>
              <a:rPr lang="en-US" sz="3000" i="1">
                <a:solidFill>
                  <a:srgbClr val="990033"/>
                </a:solidFill>
              </a:rPr>
              <a:t>inhalation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i="1">
                <a:solidFill>
                  <a:srgbClr val="990033"/>
                </a:solidFill>
              </a:rPr>
              <a:t>exhalation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Respiratory rate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Number of cycles per minute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normal rate 12 to 18 breaths/minute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normal rate 18 to 20 breaths/minute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65125" y="6580186"/>
            <a:ext cx="82296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8C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rgbClr val="73738C"/>
                </a:solidFill>
                <a:latin typeface="Arial"/>
                <a:ea typeface="Arial"/>
                <a:cs typeface="Arial"/>
                <a:sym typeface="Arial"/>
              </a:rPr>
              <a:t>Copyright © 2007 Pearson Education, Inc., publishing as Benjamin Cummings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Physiology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08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Quiet </a:t>
            </a:r>
            <a:r>
              <a:rPr lang="en-US" sz="3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versus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Forced Breathing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Quiet breathing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Diaphragm and </a:t>
            </a:r>
            <a:r>
              <a:rPr lang="en-US" sz="3000">
                <a:solidFill>
                  <a:schemeClr val="dk1"/>
                </a:solidFill>
              </a:rPr>
              <a:t>muscles between ribs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involved. </a:t>
            </a:r>
            <a:r>
              <a:rPr lang="en-US" sz="3000">
                <a:solidFill>
                  <a:schemeClr val="dk1"/>
                </a:solidFill>
              </a:rPr>
              <a:t>Breathing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3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Forced breathing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Accessory muscles become active during the entire breathing cycle. </a:t>
            </a:r>
            <a:r>
              <a:rPr lang="en-US" sz="3000">
                <a:solidFill>
                  <a:schemeClr val="dk1"/>
                </a:solidFill>
              </a:rPr>
              <a:t>Breathing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3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Physiology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581025" y="1143000"/>
            <a:ext cx="79883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Capacities and Volumes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600" b="0" i="1" u="none" strike="noStrike" cap="none" baseline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Tidal Volume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 of air moved in and out of lungs during normal breathing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Vital capacity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volume of air that can be moved in and out of the lungs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Residual volume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 of air remaining in the lung after a forced expiration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Physiology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312862"/>
            <a:ext cx="8077199" cy="55451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pic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Respiratory Volumes and Capacities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7912100" y="6553200"/>
            <a:ext cx="12318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15-11</a:t>
            </a:r>
          </a:p>
        </p:txBody>
      </p:sp>
      <p:sp>
        <p:nvSpPr>
          <p:cNvPr id="249" name="Shape 249"/>
          <p:cNvSpPr/>
          <p:nvPr/>
        </p:nvSpPr>
        <p:spPr>
          <a:xfrm>
            <a:off x="1360825" y="3193225"/>
            <a:ext cx="1185600" cy="498599"/>
          </a:xfrm>
          <a:prstGeom prst="rect">
            <a:avLst/>
          </a:prstGeom>
          <a:noFill/>
          <a:ln w="38100" cap="flat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60825" y="5513450"/>
            <a:ext cx="1495499" cy="4985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5285800" y="2990125"/>
            <a:ext cx="1185600" cy="701699"/>
          </a:xfrm>
          <a:prstGeom prst="rect">
            <a:avLst/>
          </a:prstGeom>
          <a:noFill/>
          <a:ln w="38100" cap="flat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6762"/>
            <a:ext cx="8153399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410200" y="914400"/>
            <a:ext cx="3733800" cy="164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Components of the Respiratory System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45275" y="815562"/>
            <a:ext cx="8469300" cy="168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#1: 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>
                <a:solidFill>
                  <a:schemeClr val="dk1"/>
                </a:solidFill>
              </a:rPr>
              <a:t>Nasal Cavity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External nares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(nostrils) admit air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Nasal </a:t>
            </a:r>
            <a:r>
              <a:rPr lang="en-US" sz="2800" i="1">
                <a:solidFill>
                  <a:srgbClr val="990033"/>
                </a:solidFill>
              </a:rPr>
              <a:t>passage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lined with hairs to filter air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453" y="2609125"/>
            <a:ext cx="5687099" cy="42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45275" y="783875"/>
            <a:ext cx="8469300" cy="168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#2: 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>
                <a:solidFill>
                  <a:schemeClr val="dk1"/>
                </a:solidFill>
              </a:rPr>
              <a:t>Mouth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Passage to admit air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275" y="1938425"/>
            <a:ext cx="6149449" cy="49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8001000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#7: 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 b="0" i="0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Pharynx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(throat) – entry way for air into the body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 b="0" i="1" u="none" strike="noStrike" cap="none" baseline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80"/>
              </a:spcBef>
              <a:spcAft>
                <a:spcPts val="0"/>
              </a:spcAft>
              <a:buNone/>
            </a:pPr>
            <a:endParaRPr sz="3400" b="0" i="1" u="none" strike="noStrike" cap="none" baseline="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138361"/>
            <a:ext cx="4419599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65125" y="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7821611" cy="4383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#3: </a:t>
            </a: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 b="0" i="0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Larynx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called, “voice box”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of nine cartilages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Covered by </a:t>
            </a:r>
            <a:r>
              <a:rPr lang="en-US" sz="3000" b="1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epiglottis</a:t>
            </a:r>
            <a:r>
              <a:rPr lang="en-US" sz="3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during swallowing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Keeps solids, liquids out of airways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Flap of tissue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Supports </a:t>
            </a:r>
            <a:r>
              <a:rPr lang="en-US" sz="3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true </a:t>
            </a:r>
            <a:r>
              <a:rPr lang="en-US" sz="3000" b="0" i="1" u="none" strike="noStrike" cap="none" baseline="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vocal cords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Exhaled air vibrates them to make sound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838200"/>
            <a:ext cx="5491162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3660775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Anatomy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Larynx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Vocal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65125" y="6350"/>
            <a:ext cx="8229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2A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D92A"/>
                </a:solidFill>
                <a:latin typeface="Arial"/>
                <a:ea typeface="Arial"/>
                <a:cs typeface="Arial"/>
                <a:sym typeface="Arial"/>
              </a:rPr>
              <a:t>Respiratory System Organization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854075"/>
            <a:ext cx="6934199" cy="60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3660775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Anatomy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Larynx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Vocal </a:t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EAP_TEMPLATE">
  <a:themeElements>
    <a:clrScheme name="EA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Macintosh PowerPoint</Application>
  <PresentationFormat>On-screen Show (4:3)</PresentationFormat>
  <Paragraphs>128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EAP_TEMPLATE</vt:lpstr>
      <vt:lpstr>PowerPoint Presentation</vt:lpstr>
      <vt:lpstr>Respiratory System Functions 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System Organization</vt:lpstr>
      <vt:lpstr>Respiratory Physiology</vt:lpstr>
      <vt:lpstr>Respiratory Physiology</vt:lpstr>
      <vt:lpstr>Respiratory Physiology</vt:lpstr>
      <vt:lpstr>Respiratory Physiology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Leah Vercelli</cp:lastModifiedBy>
  <cp:revision>1</cp:revision>
  <dcterms:modified xsi:type="dcterms:W3CDTF">2015-03-18T19:54:01Z</dcterms:modified>
</cp:coreProperties>
</file>