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0" r:id="rId5"/>
    <p:sldId id="263" r:id="rId6"/>
    <p:sldId id="265" r:id="rId7"/>
    <p:sldId id="266" r:id="rId8"/>
    <p:sldId id="267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447969-12A5-4E19-B6A3-8A1FAAA62557}" type="datetimeFigureOut">
              <a:rPr lang="en-US" smtClean="0"/>
              <a:pPr/>
              <a:t>9/22/14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8274F0-E00C-4E35-A71A-762980705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Webs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Chain</a:t>
            </a:r>
            <a:endParaRPr lang="en-US" dirty="0"/>
          </a:p>
        </p:txBody>
      </p:sp>
      <p:pic>
        <p:nvPicPr>
          <p:cNvPr id="4" name="Picture 3" descr="foodchai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838200"/>
            <a:ext cx="3581400" cy="516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1295400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Single pathway of feeding relationships among organisms in an ecosystem that result in energy transfer.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Indicates the organism’s position in the sequence of energy transfers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Trophic</a:t>
            </a:r>
            <a:r>
              <a:rPr lang="en-US" dirty="0" smtClean="0"/>
              <a:t> Levels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362200"/>
            <a:ext cx="36004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40000"/>
              </a:spcAft>
            </a:pPr>
            <a:r>
              <a:rPr lang="en-US" sz="2400" dirty="0" smtClean="0"/>
              <a:t>Primary producers are organisms capable of producing their own food</a:t>
            </a:r>
          </a:p>
          <a:p>
            <a:pPr>
              <a:spcAft>
                <a:spcPct val="40000"/>
              </a:spcAft>
            </a:pPr>
            <a:r>
              <a:rPr lang="en-US" sz="2400" dirty="0" smtClean="0"/>
              <a:t>They are photosynthetic, use light energy. </a:t>
            </a:r>
          </a:p>
          <a:p>
            <a:pPr>
              <a:spcAft>
                <a:spcPct val="40000"/>
              </a:spcAft>
            </a:pPr>
            <a:r>
              <a:rPr lang="en-US" sz="2400" dirty="0" smtClean="0"/>
              <a:t>Examples of primary producers include algae, phytoplankton,  and large plants.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Producers</a:t>
            </a:r>
            <a:endParaRPr lang="en-US" dirty="0"/>
          </a:p>
        </p:txBody>
      </p:sp>
      <p:pic>
        <p:nvPicPr>
          <p:cNvPr id="4" name="Picture 3" descr="foodchain.gif"/>
          <p:cNvPicPr>
            <a:picLocks noChangeAspect="1"/>
          </p:cNvPicPr>
          <p:nvPr/>
        </p:nvPicPr>
        <p:blipFill>
          <a:blip r:embed="rId2" cstate="print"/>
          <a:srcRect t="72767"/>
          <a:stretch>
            <a:fillRect/>
          </a:stretch>
        </p:blipFill>
        <p:spPr bwMode="auto">
          <a:xfrm>
            <a:off x="1981200" y="4114800"/>
            <a:ext cx="5327416" cy="209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onsumers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524000"/>
            <a:ext cx="8229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4400" dirty="0"/>
              <a:t>Unable to manufacture their own food</a:t>
            </a:r>
          </a:p>
          <a:p>
            <a:pPr marL="342900" indent="-342900">
              <a:buFont typeface="Arial"/>
              <a:buChar char="•"/>
            </a:pPr>
            <a:r>
              <a:rPr lang="en-US" sz="4400" dirty="0"/>
              <a:t>Get their energy by eating other organisms or organic wastes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Interrelated food chains in an ecosystem</a:t>
            </a:r>
          </a:p>
          <a:p>
            <a:r>
              <a:rPr lang="en-US" dirty="0" smtClean="0"/>
              <a:t>Arrows point in the direction of the energy transfer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web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09800"/>
            <a:ext cx="5887779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182389" cy="565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14350" indent="-514350">
              <a:buFont typeface="Calibri" pitchFamily="34" charset="0"/>
              <a:buAutoNum type="arabicPeriod"/>
            </a:pPr>
            <a:r>
              <a:rPr lang="en-US" u="sng" smtClean="0"/>
              <a:t>Primary Consumers</a:t>
            </a:r>
            <a:r>
              <a:rPr lang="en-US" smtClean="0"/>
              <a:t>: Herbivores.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u="sng" smtClean="0"/>
              <a:t>Secondary Consumers:</a:t>
            </a:r>
            <a:r>
              <a:rPr lang="en-US" smtClean="0"/>
              <a:t> Carnivores that eat herbivores.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u="sng" smtClean="0"/>
              <a:t>Tertiary and Quaternary Consumers:</a:t>
            </a:r>
            <a:r>
              <a:rPr lang="en-US" smtClean="0"/>
              <a:t> Carnivores that eat other carnivores.</a:t>
            </a:r>
            <a:endParaRPr lang="en-US" u="sng" smtClean="0"/>
          </a:p>
          <a:p>
            <a:endParaRPr lang="en-US" dirty="0"/>
          </a:p>
        </p:txBody>
      </p:sp>
      <p:pic>
        <p:nvPicPr>
          <p:cNvPr id="5" name="Picture 4" descr="foodchain.gif"/>
          <p:cNvPicPr>
            <a:picLocks noChangeAspect="1"/>
          </p:cNvPicPr>
          <p:nvPr/>
        </p:nvPicPr>
        <p:blipFill>
          <a:blip r:embed="rId2" cstate="print"/>
          <a:srcRect t="55065" b="27233"/>
          <a:stretch>
            <a:fillRect/>
          </a:stretch>
        </p:blipFill>
        <p:spPr bwMode="auto">
          <a:xfrm>
            <a:off x="4800600" y="19050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oodchain.gif"/>
          <p:cNvPicPr>
            <a:picLocks noChangeAspect="1"/>
          </p:cNvPicPr>
          <p:nvPr/>
        </p:nvPicPr>
        <p:blipFill>
          <a:blip r:embed="rId2" cstate="print"/>
          <a:srcRect t="37362" b="44936"/>
          <a:stretch>
            <a:fillRect/>
          </a:stretch>
        </p:blipFill>
        <p:spPr bwMode="auto">
          <a:xfrm>
            <a:off x="4114800" y="33528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oodchain.gif"/>
          <p:cNvPicPr>
            <a:picLocks noChangeAspect="1"/>
          </p:cNvPicPr>
          <p:nvPr/>
        </p:nvPicPr>
        <p:blipFill>
          <a:blip r:embed="rId2" cstate="print"/>
          <a:srcRect t="482" b="62638"/>
          <a:stretch>
            <a:fillRect/>
          </a:stretch>
        </p:blipFill>
        <p:spPr bwMode="auto">
          <a:xfrm>
            <a:off x="6629400" y="5008123"/>
            <a:ext cx="2331720" cy="124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457200" y="274638"/>
            <a:ext cx="86868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One Way to Classify Consumers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60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ct val="40000"/>
              </a:spcAft>
            </a:pPr>
            <a:r>
              <a:rPr lang="en-US" u="sng" dirty="0" smtClean="0"/>
              <a:t>Herbivores</a:t>
            </a:r>
            <a:r>
              <a:rPr lang="en-US" u="sng" dirty="0" smtClean="0"/>
              <a:t>:</a:t>
            </a:r>
            <a:r>
              <a:rPr lang="en-US" dirty="0" smtClean="0"/>
              <a:t> Animals that eat only plants</a:t>
            </a:r>
            <a:r>
              <a:rPr lang="en-US" baseline="30000" dirty="0" smtClean="0"/>
              <a:t>.</a:t>
            </a:r>
            <a:endParaRPr lang="en-US" dirty="0" smtClean="0"/>
          </a:p>
          <a:p>
            <a:pPr>
              <a:spcAft>
                <a:spcPct val="40000"/>
              </a:spcAft>
            </a:pPr>
            <a:r>
              <a:rPr lang="en-US" u="sng" dirty="0" smtClean="0"/>
              <a:t>Carnivores:</a:t>
            </a:r>
            <a:r>
              <a:rPr lang="en-US" dirty="0" smtClean="0"/>
              <a:t> Animals that eat only other animals.</a:t>
            </a:r>
          </a:p>
          <a:p>
            <a:pPr>
              <a:spcAft>
                <a:spcPct val="40000"/>
              </a:spcAft>
            </a:pPr>
            <a:r>
              <a:rPr lang="en-US" u="sng" dirty="0" smtClean="0"/>
              <a:t>Omnivores:</a:t>
            </a:r>
            <a:r>
              <a:rPr lang="en-US" dirty="0" smtClean="0"/>
              <a:t> Animals that eat animals and plants.</a:t>
            </a:r>
          </a:p>
          <a:p>
            <a:pPr>
              <a:spcAft>
                <a:spcPct val="40000"/>
              </a:spcAft>
            </a:pPr>
            <a:r>
              <a:rPr lang="en-US" u="sng" dirty="0" err="1" smtClean="0"/>
              <a:t>Detritivores</a:t>
            </a:r>
            <a:r>
              <a:rPr lang="en-US" dirty="0" smtClean="0"/>
              <a:t>:  Animals that eat dead materials and organic wastes.</a:t>
            </a:r>
          </a:p>
          <a:p>
            <a:pPr>
              <a:spcAft>
                <a:spcPct val="40000"/>
              </a:spcAft>
            </a:pPr>
            <a:r>
              <a:rPr lang="en-US" u="sng" dirty="0" smtClean="0"/>
              <a:t>Decomposers: </a:t>
            </a:r>
            <a:r>
              <a:rPr lang="en-US" dirty="0" smtClean="0"/>
              <a:t>Bacteria and fungi that eat dead material and organic wastes. 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</a:t>
            </a:r>
            <a:r>
              <a:rPr lang="en-US" dirty="0" smtClean="0"/>
              <a:t>Way to Classify </a:t>
            </a:r>
            <a:r>
              <a:rPr lang="en-US" dirty="0" smtClean="0"/>
              <a:t>Consumers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570</TotalTime>
  <Words>183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Food Webs</vt:lpstr>
      <vt:lpstr>Food Chain</vt:lpstr>
      <vt:lpstr>Trophic Levels</vt:lpstr>
      <vt:lpstr>Primary Producers</vt:lpstr>
      <vt:lpstr>Consumers</vt:lpstr>
      <vt:lpstr>Food web</vt:lpstr>
      <vt:lpstr>PowerPoint Presentation</vt:lpstr>
      <vt:lpstr>PowerPoint Presentation</vt:lpstr>
      <vt:lpstr>Another Way to Classify Consumers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Webs</dc:title>
  <dc:creator>Leah Vercelli</dc:creator>
  <cp:lastModifiedBy>Leah Vercelli</cp:lastModifiedBy>
  <cp:revision>13</cp:revision>
  <dcterms:created xsi:type="dcterms:W3CDTF">2013-03-05T05:01:51Z</dcterms:created>
  <dcterms:modified xsi:type="dcterms:W3CDTF">2014-09-23T11:29:33Z</dcterms:modified>
</cp:coreProperties>
</file>