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96" d="100"/>
          <a:sy n="96" d="100"/>
        </p:scale>
        <p:origin x="-128" y="-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9/9/14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9/9/14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038" y="576197"/>
            <a:ext cx="4846320" cy="2387600"/>
          </a:xfrm>
        </p:spPr>
        <p:txBody>
          <a:bodyPr/>
          <a:lstStyle/>
          <a:p>
            <a:r>
              <a:rPr lang="en-US" dirty="0" smtClean="0"/>
              <a:t>Intro to Ecology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23" y="0"/>
            <a:ext cx="9371949" cy="78324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Interconnectedness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2752"/>
            <a:ext cx="2587625" cy="290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1" y="4453648"/>
            <a:ext cx="2019299" cy="110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5" y="1536699"/>
            <a:ext cx="154660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3538" y="4813300"/>
            <a:ext cx="2309559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9" y="3200400"/>
            <a:ext cx="109134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3394" y="2438400"/>
            <a:ext cx="3380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6324600" y="4546600"/>
            <a:ext cx="533400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92500" y="3848100"/>
            <a:ext cx="74930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97300" y="5130800"/>
            <a:ext cx="72390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18200" y="3492500"/>
            <a:ext cx="5588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30300" y="4495800"/>
            <a:ext cx="5588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23200" y="3835400"/>
            <a:ext cx="5461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05700" y="584200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Lyme Disease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161787"/>
            <a:ext cx="11800910" cy="118356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Human-Caused Environmental Problems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 from non biodegradable waste.</a:t>
            </a:r>
          </a:p>
          <a:p>
            <a:r>
              <a:rPr lang="en-US" dirty="0" smtClean="0"/>
              <a:t>Destroying natural land to make room for buildings and houses</a:t>
            </a:r>
          </a:p>
          <a:p>
            <a:r>
              <a:rPr lang="en-US" dirty="0" smtClean="0"/>
              <a:t>Deforestation diminishes amount of breathable air. </a:t>
            </a:r>
          </a:p>
          <a:p>
            <a:r>
              <a:rPr lang="en-US" dirty="0" smtClean="0"/>
              <a:t>Chemical waste disposal. </a:t>
            </a:r>
          </a:p>
          <a:p>
            <a:r>
              <a:rPr lang="en-US" dirty="0" smtClean="0"/>
              <a:t>Humans are in exponential growth which will create a greater demand on all resources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0" y="3763963"/>
            <a:ext cx="6667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Ecology - Definition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4" y="1566001"/>
            <a:ext cx="11336055" cy="46206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study of the interactions between organisms and the living and nonliving components of their environment.</a:t>
            </a:r>
          </a:p>
          <a:p>
            <a:r>
              <a:rPr lang="en-US" sz="4000" dirty="0" smtClean="0"/>
              <a:t>Eco- is from the Greek</a:t>
            </a:r>
          </a:p>
          <a:p>
            <a:pPr>
              <a:buNone/>
            </a:pPr>
            <a:r>
              <a:rPr lang="en-US" sz="4000" dirty="0" smtClean="0"/>
              <a:t> root “</a:t>
            </a:r>
            <a:r>
              <a:rPr lang="en-US" sz="4000" dirty="0" err="1" smtClean="0"/>
              <a:t>Oikos</a:t>
            </a:r>
            <a:r>
              <a:rPr lang="en-US" sz="4000" dirty="0" smtClean="0"/>
              <a:t>” meaning </a:t>
            </a:r>
          </a:p>
          <a:p>
            <a:pPr>
              <a:buNone/>
            </a:pPr>
            <a:r>
              <a:rPr lang="en-US" sz="4000" dirty="0" smtClean="0"/>
              <a:t>“home” or “place to live” 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592" y="2863437"/>
            <a:ext cx="4476749" cy="3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542" y="0"/>
            <a:ext cx="9129016" cy="6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692900" cy="889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Levels of Organization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75" y="571500"/>
            <a:ext cx="9371949" cy="557779"/>
          </a:xfrm>
        </p:spPr>
        <p:txBody>
          <a:bodyPr>
            <a:noAutofit/>
          </a:bodyPr>
          <a:lstStyle/>
          <a:p>
            <a:r>
              <a:rPr lang="en-US" sz="7200" dirty="0" smtClean="0"/>
              <a:t>Organism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Simplest level of organization</a:t>
            </a:r>
          </a:p>
          <a:p>
            <a:r>
              <a:rPr lang="en-US" sz="6000" dirty="0" smtClean="0"/>
              <a:t>Consists of 1 individual</a:t>
            </a:r>
            <a:endParaRPr lang="en-US" sz="6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527129"/>
            <a:ext cx="3225800" cy="20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803400" y="5613400"/>
            <a:ext cx="16383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23" y="150826"/>
            <a:ext cx="9371949" cy="8651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Population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054101"/>
            <a:ext cx="10655300" cy="29845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Includes all the members of a species that live in one place.</a:t>
            </a:r>
          </a:p>
          <a:p>
            <a:r>
              <a:rPr lang="en-US" sz="5400" dirty="0" smtClean="0"/>
              <a:t>Members are of one single species.</a:t>
            </a:r>
          </a:p>
          <a:p>
            <a:r>
              <a:rPr lang="en-US" sz="5400" dirty="0" smtClean="0"/>
              <a:t>2 or more organisms.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3962400"/>
            <a:ext cx="442586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98800" y="5270500"/>
            <a:ext cx="1600200" cy="55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7" y="187890"/>
            <a:ext cx="9371949" cy="99619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Community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300"/>
            <a:ext cx="11150600" cy="48531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Includes all of the interacting organisms living in an area.</a:t>
            </a:r>
          </a:p>
          <a:p>
            <a:r>
              <a:rPr lang="en-US" sz="4000" dirty="0" smtClean="0"/>
              <a:t>Multiple different species.</a:t>
            </a:r>
          </a:p>
          <a:p>
            <a:r>
              <a:rPr lang="en-US" sz="4000" dirty="0" smtClean="0"/>
              <a:t>Does not include non-living factors! Only LIVING!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797300"/>
            <a:ext cx="54240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670300" y="4229100"/>
            <a:ext cx="12065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02" y="241300"/>
            <a:ext cx="9371949" cy="92712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Ecosystem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6901"/>
            <a:ext cx="11239500" cy="4620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Includes all living AND non-living factors in an area.</a:t>
            </a:r>
          </a:p>
          <a:p>
            <a:r>
              <a:rPr lang="en-US" sz="3200" dirty="0" smtClean="0"/>
              <a:t>Non-living factors : physical (sunlight) and chemical (dissolved oxygen and ph of a lake)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3267737"/>
            <a:ext cx="6059487" cy="32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254500" y="3657600"/>
            <a:ext cx="10668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26" y="406401"/>
            <a:ext cx="9371949" cy="608752"/>
          </a:xfrm>
        </p:spPr>
        <p:txBody>
          <a:bodyPr>
            <a:noAutofit/>
          </a:bodyPr>
          <a:lstStyle/>
          <a:p>
            <a:r>
              <a:rPr lang="en-US" sz="5400" dirty="0" smtClean="0"/>
              <a:t>Biome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927100"/>
            <a:ext cx="10273973" cy="5107183"/>
          </a:xfrm>
        </p:spPr>
        <p:txBody>
          <a:bodyPr/>
          <a:lstStyle/>
          <a:p>
            <a:r>
              <a:rPr lang="en-US" sz="3600" dirty="0" smtClean="0"/>
              <a:t>a major geographic region that contains a distinctive community of plants, animals, fungi, etc.</a:t>
            </a:r>
          </a:p>
          <a:p>
            <a:r>
              <a:rPr lang="en-US" sz="3600" dirty="0" smtClean="0"/>
              <a:t> include grassland, tundra, desert, tropical rainforest, and deciduous and coniferous forests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1" y="3666368"/>
            <a:ext cx="5029199" cy="292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0419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Biosphere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26" y="943701"/>
            <a:ext cx="11493173" cy="4620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inclusive level</a:t>
            </a:r>
          </a:p>
          <a:p>
            <a:r>
              <a:rPr lang="en-US" sz="3200" dirty="0" smtClean="0"/>
              <a:t>Includes the thin volume of Earth and its atmosphere that supports life</a:t>
            </a:r>
          </a:p>
          <a:p>
            <a:r>
              <a:rPr lang="en-US" sz="3200" dirty="0" smtClean="0"/>
              <a:t>Only about 13 miles thick (from 5 to 6 miles above the Earth’s surface to the deepest parts of the ocean.</a:t>
            </a:r>
          </a:p>
          <a:p>
            <a:pPr algn="r"/>
            <a:r>
              <a:rPr lang="en-US" sz="3200" dirty="0" smtClean="0"/>
              <a:t>Earth’s diameter is about 7,900 miles.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42" y="3495197"/>
            <a:ext cx="4270658" cy="308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530600" y="3441700"/>
            <a:ext cx="863600" cy="317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84638"/>
            <a:ext cx="3922713" cy="24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Macintosh PowerPoint</Application>
  <PresentationFormat>Custom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Ecology 16x9</vt:lpstr>
      <vt:lpstr>Intro to Ecology</vt:lpstr>
      <vt:lpstr>Ecology - Definition</vt:lpstr>
      <vt:lpstr>Levels of Organization</vt:lpstr>
      <vt:lpstr>Organism</vt:lpstr>
      <vt:lpstr>Population</vt:lpstr>
      <vt:lpstr>Community</vt:lpstr>
      <vt:lpstr>Ecosystem</vt:lpstr>
      <vt:lpstr>Biome</vt:lpstr>
      <vt:lpstr>Biosphere</vt:lpstr>
      <vt:lpstr>Interconnectedness</vt:lpstr>
      <vt:lpstr>Human-Caused Environmental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2014-09-09T16:15:49Z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