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30-240E-4F37-A123-4F5BD6E15A2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C56-05A9-436F-AFEB-FEB41AE3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30-240E-4F37-A123-4F5BD6E15A2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C56-05A9-436F-AFEB-FEB41AE3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30-240E-4F37-A123-4F5BD6E15A2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C56-05A9-436F-AFEB-FEB41AE3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30-240E-4F37-A123-4F5BD6E15A2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C56-05A9-436F-AFEB-FEB41AE3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30-240E-4F37-A123-4F5BD6E15A2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C56-05A9-436F-AFEB-FEB41AE3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30-240E-4F37-A123-4F5BD6E15A2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C56-05A9-436F-AFEB-FEB41AE3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30-240E-4F37-A123-4F5BD6E15A2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C56-05A9-436F-AFEB-FEB41AE3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30-240E-4F37-A123-4F5BD6E15A2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C56-05A9-436F-AFEB-FEB41AE3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30-240E-4F37-A123-4F5BD6E15A2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C56-05A9-436F-AFEB-FEB41AE3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30-240E-4F37-A123-4F5BD6E15A2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C56-05A9-436F-AFEB-FEB41AE3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30-240E-4F37-A123-4F5BD6E15A2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0C56-05A9-436F-AFEB-FEB41AE3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7F30-240E-4F37-A123-4F5BD6E15A24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D0C56-05A9-436F-AFEB-FEB41AE3681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andy Round BTN" pitchFamily="34" charset="0"/>
              </a:rPr>
              <a:t>Classic Genetics</a:t>
            </a:r>
            <a:br>
              <a:rPr lang="en-US" sz="5400" dirty="0" smtClean="0">
                <a:latin typeface="Candy Round BTN" pitchFamily="34" charset="0"/>
              </a:rPr>
            </a:br>
            <a:r>
              <a:rPr lang="en-US" sz="5400" dirty="0" smtClean="0">
                <a:latin typeface="Candy Round BTN" pitchFamily="34" charset="0"/>
              </a:rPr>
              <a:t>a.k.a. Mendelian Genetics</a:t>
            </a:r>
            <a:endParaRPr lang="en-US" sz="5400" dirty="0">
              <a:latin typeface="Candy Round BTN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362200"/>
            <a:ext cx="3333749" cy="41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Monohybrid Cross (cross with only 1 trait)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Problem: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Using this is a several step process, look at the following example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Tallness (T) is dominant over shortness (t) in pea plants.  A Homozygous tall plant (TT) is crossed with a short plant (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tt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).  What is the genotypic makeup of the offspring? The phenotypic makeup 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Determine alleles of each parent, these are given as TT, and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tt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respectively.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Take each possible allele of each parent, separate them, and place each allele either along the top, or along the side of the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punnett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square.</a:t>
            </a:r>
          </a:p>
          <a:p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426" y="2133600"/>
            <a:ext cx="4177404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Lastly, write the letter for each allele across each column or down each row.  The resultant mix is the genotype for the offspring.  </a:t>
            </a:r>
          </a:p>
          <a:p>
            <a:endParaRPr lang="en-US" sz="3600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392" y="1828800"/>
            <a:ext cx="4148207" cy="3827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Lets take this a step further and cross these F1 offspring (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to see what genotypes and phenotypes we get.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Since each parent can contribute a T and a t to the offspring, the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punnett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square should look like this….</a:t>
            </a:r>
          </a:p>
          <a:p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192" y="2057400"/>
            <a:ext cx="3813207" cy="3537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Dihybrid</a:t>
            </a:r>
            <a:r>
              <a:rPr lang="en-US" dirty="0" smtClean="0"/>
              <a:t> Cross (Cross with 2 traits)</a:t>
            </a:r>
            <a:endParaRPr lang="en-US" dirty="0"/>
          </a:p>
        </p:txBody>
      </p:sp>
      <p:pic>
        <p:nvPicPr>
          <p:cNvPr id="7" name="Picture 4" descr="dhcros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62000" y="1536462"/>
            <a:ext cx="7341463" cy="4483337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Genotypic Ratio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71600"/>
            <a:ext cx="3995714" cy="37072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5181600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 TT: 2 </a:t>
            </a:r>
            <a:r>
              <a:rPr lang="en-US" sz="4400" dirty="0" err="1" smtClean="0"/>
              <a:t>Tt</a:t>
            </a:r>
            <a:r>
              <a:rPr lang="en-US" sz="4400" dirty="0" smtClean="0"/>
              <a:t>: 1 </a:t>
            </a:r>
            <a:r>
              <a:rPr lang="en-US" sz="4400" dirty="0" err="1" smtClean="0"/>
              <a:t>tt</a:t>
            </a:r>
            <a:endParaRPr lang="en-US" sz="4400" dirty="0" smtClean="0"/>
          </a:p>
          <a:p>
            <a:pPr algn="ctr"/>
            <a:r>
              <a:rPr lang="en-US" sz="4400" dirty="0" smtClean="0"/>
              <a:t>1:2:1</a:t>
            </a:r>
            <a:endParaRPr lang="en-US" sz="4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Phenotypic Ratio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4901205" cy="45473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593467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3 Tall: 1 Short</a:t>
            </a:r>
            <a:endParaRPr lang="en-US" sz="5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Dominance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96181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Neither allele is dominant or recessive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4800600" cy="306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290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Genetics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The scientific study of heredity</a:t>
            </a:r>
            <a:endParaRPr lang="en-US" b="1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Allele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Alternate forms of a gene.</a:t>
            </a:r>
            <a:endParaRPr lang="en-US" b="1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Genotype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combination of alleles an organism has.</a:t>
            </a:r>
            <a:endParaRPr lang="en-US" b="1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Phenotype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How an organism appears.</a:t>
            </a:r>
            <a:endParaRPr lang="en-US" b="1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Dominant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An allele which is expressed (masks the other).</a:t>
            </a:r>
            <a:endParaRPr lang="en-US" b="1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Recessive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An allele which is present but remains unexpressed (masked). (unless combined with another recessive allele).</a:t>
            </a:r>
            <a:endParaRPr lang="en-US" b="1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Homozygous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Both alleles for a trait are the same.</a:t>
            </a:r>
            <a:endParaRPr lang="en-US" b="1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Heterozygous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The organism's alleles for a trait are different.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 and His Peas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458200" cy="25146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Principles of genetics were developed in the mid 19th century by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Gregor</a:t>
            </a:r>
            <a:r>
              <a:rPr lang="en-US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Mendel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 Austrian Monk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Experimented with pea plants, by crossing various strains and observing the characteristics of their offspring.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124200"/>
            <a:ext cx="5486400" cy="352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8001000" cy="2209800"/>
          </a:xfrm>
        </p:spPr>
        <p:txBody>
          <a:bodyPr/>
          <a:lstStyle/>
          <a:p>
            <a:r>
              <a:rPr lang="en-US" dirty="0" smtClean="0"/>
              <a:t>P – Parental Generation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1 </a:t>
            </a:r>
            <a:r>
              <a:rPr lang="en-US" dirty="0" smtClean="0"/>
              <a:t>– 1</a:t>
            </a:r>
            <a:r>
              <a:rPr lang="en-US" baseline="30000" dirty="0" smtClean="0"/>
              <a:t>st</a:t>
            </a:r>
            <a:r>
              <a:rPr lang="en-US" dirty="0" smtClean="0"/>
              <a:t> Filial Generation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2 </a:t>
            </a:r>
            <a:r>
              <a:rPr lang="en-US" dirty="0" smtClean="0"/>
              <a:t>– 2</a:t>
            </a:r>
            <a:r>
              <a:rPr lang="en-US" baseline="30000" dirty="0" smtClean="0"/>
              <a:t>nd</a:t>
            </a:r>
            <a:r>
              <a:rPr lang="en-US" dirty="0" smtClean="0"/>
              <a:t> Filial Generation</a:t>
            </a:r>
          </a:p>
          <a:p>
            <a:r>
              <a:rPr lang="en-US" dirty="0" smtClean="0"/>
              <a:t>Filial = son or daughter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4114800" cy="447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gametes (sperm &amp; egg) are formed each gamete will receive one allele or the other.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8534400" cy="351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Independent Assortment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Two or more alleles will separate independently of each other when gametes are formed (not all people with blue eyes also have brown hair)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200400"/>
            <a:ext cx="3962400" cy="343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the structure and function of chromosomes and genes.</a:t>
            </a:r>
          </a:p>
          <a:p>
            <a:r>
              <a:rPr lang="en-US" dirty="0" smtClean="0"/>
              <a:t>Genotype vs. Phenotype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317669"/>
            <a:ext cx="4038600" cy="354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Homozygous vs. Heterozygous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HOMOzygous</a:t>
            </a:r>
            <a:r>
              <a:rPr lang="en-US" dirty="0" smtClean="0"/>
              <a:t> Dominant= AA </a:t>
            </a:r>
          </a:p>
          <a:p>
            <a:r>
              <a:rPr lang="en-US" dirty="0" err="1" smtClean="0"/>
              <a:t>HOMOzygous</a:t>
            </a:r>
            <a:r>
              <a:rPr lang="en-US" dirty="0" smtClean="0"/>
              <a:t> Recessive = </a:t>
            </a:r>
            <a:r>
              <a:rPr lang="en-US" dirty="0" err="1" smtClean="0"/>
              <a:t>aa</a:t>
            </a:r>
            <a:endParaRPr lang="en-US" dirty="0" smtClean="0"/>
          </a:p>
          <a:p>
            <a:r>
              <a:rPr lang="en-US" dirty="0" err="1" smtClean="0"/>
              <a:t>HETEROzygous</a:t>
            </a:r>
            <a:r>
              <a:rPr lang="en-US" dirty="0" smtClean="0"/>
              <a:t> = </a:t>
            </a:r>
            <a:r>
              <a:rPr lang="en-US" dirty="0" err="1" smtClean="0"/>
              <a:t>Aa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352800"/>
            <a:ext cx="5000625" cy="336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Results of 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Genetic problems can be easily solved using a tool called a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punnett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square.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Tool for calculating genetic probabilities</a:t>
            </a:r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00400"/>
            <a:ext cx="3657600" cy="33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487</Words>
  <Application>Microsoft Macintosh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Classic Genetics a.k.a. Mendelian Genetics</vt:lpstr>
      <vt:lpstr>Vocabulary</vt:lpstr>
      <vt:lpstr>Mendel and His Peas</vt:lpstr>
      <vt:lpstr>Generations</vt:lpstr>
      <vt:lpstr>Law of Segregation</vt:lpstr>
      <vt:lpstr>Law of Independent Assortment</vt:lpstr>
      <vt:lpstr>Molecular Genetics</vt:lpstr>
      <vt:lpstr>Homozygous vs. Heterozygous</vt:lpstr>
      <vt:lpstr>Predicting Results of Breeding</vt:lpstr>
      <vt:lpstr>Monohybrid Cross (cross with only 1 trait)</vt:lpstr>
      <vt:lpstr>Punnett Process</vt:lpstr>
      <vt:lpstr>Punnett Process</vt:lpstr>
      <vt:lpstr>Punnett Process</vt:lpstr>
      <vt:lpstr>Dihybrid Cross (Cross with 2 traits)</vt:lpstr>
      <vt:lpstr>Genotypic Ratio</vt:lpstr>
      <vt:lpstr>Phenotypic Ratio</vt:lpstr>
      <vt:lpstr>Incomplete Dominance</vt:lpstr>
      <vt:lpstr>Codominance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 Genetics a.k.a.</dc:title>
  <dc:creator>Leah Vercelli</dc:creator>
  <cp:lastModifiedBy>Leah Vercelli</cp:lastModifiedBy>
  <cp:revision>18</cp:revision>
  <dcterms:created xsi:type="dcterms:W3CDTF">2013-03-19T00:34:36Z</dcterms:created>
  <dcterms:modified xsi:type="dcterms:W3CDTF">2013-11-18T18:14:40Z</dcterms:modified>
</cp:coreProperties>
</file>