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667" autoAdjust="0"/>
  </p:normalViewPr>
  <p:slideViewPr>
    <p:cSldViewPr>
      <p:cViewPr varScale="1">
        <p:scale>
          <a:sx n="100" d="100"/>
          <a:sy n="100" d="100"/>
        </p:scale>
        <p:origin x="-11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B77206D-739D-4DB2-9601-4ADF2488E5E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610A48-C85B-4483-9CA7-84D31CAC74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206D-739D-4DB2-9601-4ADF2488E5E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0A48-C85B-4483-9CA7-84D31CAC7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B77206D-739D-4DB2-9601-4ADF2488E5E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7610A48-C85B-4483-9CA7-84D31CAC74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206D-739D-4DB2-9601-4ADF2488E5E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610A48-C85B-4483-9CA7-84D31CAC74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206D-739D-4DB2-9601-4ADF2488E5E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7610A48-C85B-4483-9CA7-84D31CAC74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B77206D-739D-4DB2-9601-4ADF2488E5E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7610A48-C85B-4483-9CA7-84D31CAC74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B77206D-739D-4DB2-9601-4ADF2488E5E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7610A48-C85B-4483-9CA7-84D31CAC74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206D-739D-4DB2-9601-4ADF2488E5E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610A48-C85B-4483-9CA7-84D31CAC7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206D-739D-4DB2-9601-4ADF2488E5E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610A48-C85B-4483-9CA7-84D31CAC7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206D-739D-4DB2-9601-4ADF2488E5E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610A48-C85B-4483-9CA7-84D31CAC74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B77206D-739D-4DB2-9601-4ADF2488E5E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7610A48-C85B-4483-9CA7-84D31CAC74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77206D-739D-4DB2-9601-4ADF2488E5E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610A48-C85B-4483-9CA7-84D31CAC74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30.jpe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Reactions: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Reaction Energy, Water &amp; Macromolecules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Mixture that can react with acids or bases to keep the pH in a certain range</a:t>
            </a:r>
          </a:p>
          <a:p>
            <a:r>
              <a:rPr lang="en-US" dirty="0" smtClean="0"/>
              <a:t>Blood = 7.4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649318"/>
            <a:ext cx="4781550" cy="360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Macromolecules - Large molecules formed by joining smaller molecules together</a:t>
            </a:r>
          </a:p>
          <a:p>
            <a:r>
              <a:rPr lang="en-US" dirty="0" smtClean="0"/>
              <a:t>Polymers – repeating units of identical compounds called monomers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622488"/>
            <a:ext cx="5410200" cy="32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/>
        <p:txBody>
          <a:bodyPr lIns="64291" tIns="32146" rIns="64291" bIns="32146"/>
          <a:lstStyle/>
          <a:p>
            <a:r>
              <a:rPr lang="en-US" dirty="0"/>
              <a:t>Macromolecules of Life</a:t>
            </a:r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 rot="21267958">
            <a:off x="899687" y="1493770"/>
            <a:ext cx="7506519" cy="4798591"/>
            <a:chOff x="0" y="0"/>
            <a:chExt cx="841" cy="538"/>
          </a:xfrm>
        </p:grpSpPr>
        <p:pic>
          <p:nvPicPr>
            <p:cNvPr id="6147" name="Picture 3" descr="asse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1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-5"/>
              <a:ext cx="851" cy="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72287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9371031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/>
          <p:cNvGrpSpPr>
            <a:grpSpLocks/>
          </p:cNvGrpSpPr>
          <p:nvPr/>
        </p:nvGrpSpPr>
        <p:grpSpPr bwMode="auto">
          <a:xfrm>
            <a:off x="5025182" y="2181076"/>
            <a:ext cx="2878708" cy="3816326"/>
            <a:chOff x="0" y="0"/>
            <a:chExt cx="323" cy="428"/>
          </a:xfrm>
        </p:grpSpPr>
        <p:pic>
          <p:nvPicPr>
            <p:cNvPr id="7170" name="Picture 2" descr="InsertedIma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11" b="11511"/>
            <a:stretch>
              <a:fillRect/>
            </a:stretch>
          </p:blipFill>
          <p:spPr bwMode="auto">
            <a:xfrm>
              <a:off x="-1" y="0"/>
              <a:ext cx="324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-5"/>
              <a:ext cx="333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r>
              <a:rPr lang="en-US"/>
              <a:t>Carbohydrates</a:t>
            </a:r>
          </a:p>
        </p:txBody>
      </p:sp>
      <p:sp>
        <p:nvSpPr>
          <p:cNvPr id="7173" name="Rectangle 5" descr="tile_blackboard_blue.jpg"/>
          <p:cNvSpPr>
            <a:spLocks noGrp="1" noChangeArrowheads="1"/>
          </p:cNvSpPr>
          <p:nvPr>
            <p:ph sz="quarter" idx="1"/>
          </p:nvPr>
        </p:nvSpPr>
        <p:spPr>
          <a:blipFill dpi="0" rotWithShape="0">
            <a:blip r:embed="rId4"/>
            <a:srcRect/>
            <a:tile tx="0" ty="0" sx="100000" sy="100000" flip="none" algn="tl"/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pPr marL="276810" indent="-276810">
              <a:spcBef>
                <a:spcPts val="2250"/>
              </a:spcBef>
              <a:buSzPct val="43000"/>
              <a:buBlip>
                <a:blip r:embed="rId5"/>
              </a:buBlip>
            </a:pPr>
            <a:r>
              <a:rPr lang="en-US" sz="2200" dirty="0"/>
              <a:t>Sub-unit: sugar and starch</a:t>
            </a:r>
          </a:p>
          <a:p>
            <a:pPr marL="276810" indent="-276810">
              <a:spcBef>
                <a:spcPts val="2250"/>
              </a:spcBef>
              <a:buSzPct val="43000"/>
              <a:buBlip>
                <a:blip r:embed="rId5"/>
              </a:buBlip>
            </a:pPr>
            <a:r>
              <a:rPr lang="en-US" sz="2200" dirty="0"/>
              <a:t>Composed of carbon, hydrogen and oxygen</a:t>
            </a:r>
          </a:p>
          <a:p>
            <a:pPr marL="276810" indent="-276810">
              <a:spcBef>
                <a:spcPts val="2250"/>
              </a:spcBef>
              <a:buSzPct val="43000"/>
              <a:buBlip>
                <a:blip r:embed="rId5"/>
              </a:buBlip>
            </a:pPr>
            <a:r>
              <a:rPr lang="en-US" sz="2200" dirty="0"/>
              <a:t>Stores energy</a:t>
            </a:r>
          </a:p>
          <a:p>
            <a:pPr marL="276810" indent="-276810">
              <a:spcBef>
                <a:spcPts val="2250"/>
              </a:spcBef>
              <a:buSzPct val="43000"/>
              <a:buBlip>
                <a:blip r:embed="rId5"/>
              </a:buBlip>
            </a:pPr>
            <a:r>
              <a:rPr lang="en-US" sz="2200" dirty="0"/>
              <a:t>Provides structural support </a:t>
            </a:r>
          </a:p>
          <a:p>
            <a:pPr marL="276810" indent="-276810">
              <a:spcBef>
                <a:spcPts val="2250"/>
              </a:spcBef>
              <a:buSzPct val="43000"/>
              <a:buBlip>
                <a:blip r:embed="rId5"/>
              </a:buBlip>
            </a:pPr>
            <a:r>
              <a:rPr lang="en-US" sz="2200" dirty="0"/>
              <a:t>Examples: glucose, cellulose (plants), chitin (shellfish), bread/wheat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4993928" y="2071687"/>
            <a:ext cx="3844230" cy="4036219"/>
            <a:chOff x="0" y="0"/>
            <a:chExt cx="431" cy="452"/>
          </a:xfrm>
        </p:grpSpPr>
        <p:pic>
          <p:nvPicPr>
            <p:cNvPr id="7175" name="Picture 7" descr="asset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432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7176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-5"/>
              <a:ext cx="442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3239669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5009555" y="2133600"/>
            <a:ext cx="2911078" cy="3885009"/>
            <a:chOff x="0" y="0"/>
            <a:chExt cx="326" cy="432"/>
          </a:xfrm>
        </p:grpSpPr>
        <p:pic>
          <p:nvPicPr>
            <p:cNvPr id="8194" name="Picture 2" descr="Inserted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71" r="27171"/>
            <a:stretch>
              <a:fillRect/>
            </a:stretch>
          </p:blipFill>
          <p:spPr bwMode="auto">
            <a:xfrm>
              <a:off x="0" y="0"/>
              <a:ext cx="32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-5"/>
              <a:ext cx="33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r>
              <a:rPr lang="en-US" dirty="0"/>
              <a:t>Lipids</a:t>
            </a:r>
          </a:p>
        </p:txBody>
      </p:sp>
      <p:sp>
        <p:nvSpPr>
          <p:cNvPr id="8197" name="Rectangle 5" descr="tile_blackboard_blue.jpg"/>
          <p:cNvSpPr>
            <a:spLocks noGrp="1" noChangeArrowheads="1"/>
          </p:cNvSpPr>
          <p:nvPr>
            <p:ph sz="quarter" idx="1"/>
          </p:nvPr>
        </p:nvSpPr>
        <p:spPr>
          <a:blipFill dpi="0" rotWithShape="0">
            <a:blip r:embed="rId4"/>
            <a:srcRect/>
            <a:tile tx="0" ty="0" sx="100000" sy="100000" flip="none" algn="tl"/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pPr marL="276810" indent="-276810">
              <a:spcBef>
                <a:spcPts val="2250"/>
              </a:spcBef>
              <a:buSzPct val="43000"/>
              <a:buBlip>
                <a:blip r:embed="rId5"/>
              </a:buBlip>
            </a:pPr>
            <a:r>
              <a:rPr lang="en-US" sz="2200" dirty="0"/>
              <a:t>Sub-unit: fatty acids &amp; glycerol</a:t>
            </a:r>
          </a:p>
          <a:p>
            <a:pPr marL="276810" indent="-276810">
              <a:spcBef>
                <a:spcPts val="2250"/>
              </a:spcBef>
              <a:buSzPct val="43000"/>
              <a:buBlip>
                <a:blip r:embed="rId5"/>
              </a:buBlip>
            </a:pPr>
            <a:r>
              <a:rPr lang="en-US" sz="2200" dirty="0"/>
              <a:t>Composed of mostly carbon and hydrogen</a:t>
            </a:r>
          </a:p>
          <a:p>
            <a:pPr marL="276810" indent="-276810">
              <a:spcBef>
                <a:spcPts val="2250"/>
              </a:spcBef>
              <a:buSzPct val="43000"/>
              <a:buBlip>
                <a:blip r:embed="rId5"/>
              </a:buBlip>
            </a:pPr>
            <a:r>
              <a:rPr lang="en-US" sz="2200" dirty="0"/>
              <a:t>Stores energy</a:t>
            </a:r>
          </a:p>
          <a:p>
            <a:pPr marL="276810" indent="-276810">
              <a:spcBef>
                <a:spcPts val="2250"/>
              </a:spcBef>
              <a:buSzPct val="43000"/>
              <a:buBlip>
                <a:blip r:embed="rId5"/>
              </a:buBlip>
            </a:pPr>
            <a:r>
              <a:rPr lang="en-US" sz="2200" dirty="0"/>
              <a:t>Provides barriers</a:t>
            </a:r>
          </a:p>
          <a:p>
            <a:pPr marL="276810" indent="-276810">
              <a:spcBef>
                <a:spcPts val="2250"/>
              </a:spcBef>
              <a:buSzPct val="43000"/>
              <a:buBlip>
                <a:blip r:embed="rId5"/>
              </a:buBlip>
            </a:pPr>
            <a:r>
              <a:rPr lang="en-US" sz="2200" dirty="0"/>
              <a:t>Examples: fats, oils, waxes, triglycerides, plant leaves and beeswax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/>
          <p:cNvGrpSpPr>
            <a:grpSpLocks/>
          </p:cNvGrpSpPr>
          <p:nvPr/>
        </p:nvGrpSpPr>
        <p:grpSpPr bwMode="auto">
          <a:xfrm>
            <a:off x="5829970" y="2071688"/>
            <a:ext cx="2051596" cy="2717974"/>
            <a:chOff x="0" y="0"/>
            <a:chExt cx="230" cy="305"/>
          </a:xfrm>
        </p:grpSpPr>
        <p:pic>
          <p:nvPicPr>
            <p:cNvPr id="9218" name="Picture 2" descr="Inserted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" b="307"/>
            <a:stretch>
              <a:fillRect/>
            </a:stretch>
          </p:blipFill>
          <p:spPr bwMode="auto">
            <a:xfrm>
              <a:off x="0" y="0"/>
              <a:ext cx="230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-5"/>
              <a:ext cx="240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r>
              <a:rPr lang="en-US" dirty="0"/>
              <a:t>Proteins</a:t>
            </a:r>
          </a:p>
        </p:txBody>
      </p:sp>
      <p:sp>
        <p:nvSpPr>
          <p:cNvPr id="9221" name="Rectangle 5" descr="tile_blackboard_blue.jpg"/>
          <p:cNvSpPr>
            <a:spLocks noGrp="1" noChangeArrowheads="1"/>
          </p:cNvSpPr>
          <p:nvPr>
            <p:ph sz="quarter" idx="1"/>
          </p:nvPr>
        </p:nvSpPr>
        <p:spPr>
          <a:blipFill dpi="0" rotWithShape="0">
            <a:blip r:embed="rId4"/>
            <a:srcRect/>
            <a:tile tx="0" ty="0" sx="100000" sy="100000" flip="none" algn="tl"/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291" tIns="32146" rIns="64291" bIns="32146">
            <a:normAutofit lnSpcReduction="10000"/>
          </a:bodyPr>
          <a:lstStyle/>
          <a:p>
            <a:pPr marL="276810" indent="-276810">
              <a:spcBef>
                <a:spcPts val="2250"/>
              </a:spcBef>
              <a:buSzPct val="43000"/>
              <a:buBlip>
                <a:blip r:embed="rId5"/>
              </a:buBlip>
            </a:pPr>
            <a:r>
              <a:rPr lang="en-US" sz="2200"/>
              <a:t>Sub-unit: amino acids</a:t>
            </a:r>
          </a:p>
          <a:p>
            <a:pPr marL="276810" indent="-276810">
              <a:spcBef>
                <a:spcPts val="2250"/>
              </a:spcBef>
              <a:buSzPct val="43000"/>
              <a:buBlip>
                <a:blip r:embed="rId5"/>
              </a:buBlip>
            </a:pPr>
            <a:r>
              <a:rPr lang="en-US" sz="2200"/>
              <a:t>Composed of carbon, hydrogen, nitrogen, oxygen and sometimes sulfur </a:t>
            </a:r>
          </a:p>
          <a:p>
            <a:pPr marL="276810" indent="-276810">
              <a:spcBef>
                <a:spcPts val="2250"/>
              </a:spcBef>
              <a:buSzPct val="43000"/>
              <a:buBlip>
                <a:blip r:embed="rId5"/>
              </a:buBlip>
            </a:pPr>
            <a:r>
              <a:rPr lang="en-US" sz="2200"/>
              <a:t>Transport substances</a:t>
            </a:r>
          </a:p>
          <a:p>
            <a:pPr marL="276810" indent="-276810">
              <a:spcBef>
                <a:spcPts val="2250"/>
              </a:spcBef>
              <a:buSzPct val="43000"/>
              <a:buBlip>
                <a:blip r:embed="rId5"/>
              </a:buBlip>
            </a:pPr>
            <a:r>
              <a:rPr lang="en-US" sz="2200"/>
              <a:t>Speeds reactions</a:t>
            </a:r>
          </a:p>
          <a:p>
            <a:pPr marL="276810" indent="-276810">
              <a:spcBef>
                <a:spcPts val="2250"/>
              </a:spcBef>
              <a:buSzPct val="43000"/>
              <a:buBlip>
                <a:blip r:embed="rId5"/>
              </a:buBlip>
            </a:pPr>
            <a:r>
              <a:rPr lang="en-US" sz="2200"/>
              <a:t>Structural support</a:t>
            </a:r>
          </a:p>
          <a:p>
            <a:pPr marL="276810" indent="-276810">
              <a:spcBef>
                <a:spcPts val="2250"/>
              </a:spcBef>
              <a:buSzPct val="43000"/>
              <a:buBlip>
                <a:blip r:embed="rId5"/>
              </a:buBlip>
            </a:pPr>
            <a:r>
              <a:rPr lang="en-US" sz="2200"/>
              <a:t>Makes hormones</a:t>
            </a:r>
          </a:p>
          <a:p>
            <a:pPr marL="276810" indent="-276810">
              <a:spcBef>
                <a:spcPts val="2250"/>
              </a:spcBef>
              <a:buSzPct val="43000"/>
              <a:buBlip>
                <a:blip r:embed="rId5"/>
              </a:buBlip>
            </a:pPr>
            <a:r>
              <a:rPr lang="en-US" sz="2200"/>
              <a:t>Examples: muscle, skin and hair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5341070" y="4941466"/>
            <a:ext cx="3029396" cy="1780356"/>
            <a:chOff x="0" y="0"/>
            <a:chExt cx="340" cy="200"/>
          </a:xfrm>
        </p:grpSpPr>
        <p:pic>
          <p:nvPicPr>
            <p:cNvPr id="9223" name="Picture 7" descr="asse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0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9224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-5"/>
              <a:ext cx="35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7524126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/>
          <p:cNvGrpSpPr>
            <a:grpSpLocks/>
          </p:cNvGrpSpPr>
          <p:nvPr/>
        </p:nvGrpSpPr>
        <p:grpSpPr bwMode="auto">
          <a:xfrm>
            <a:off x="5009555" y="2160984"/>
            <a:ext cx="2911078" cy="3857625"/>
            <a:chOff x="0" y="0"/>
            <a:chExt cx="326" cy="432"/>
          </a:xfrm>
        </p:grpSpPr>
        <p:pic>
          <p:nvPicPr>
            <p:cNvPr id="10242" name="Picture 2" descr="InsertedIma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5" r="9685"/>
            <a:stretch>
              <a:fillRect/>
            </a:stretch>
          </p:blipFill>
          <p:spPr bwMode="auto">
            <a:xfrm>
              <a:off x="0" y="0"/>
              <a:ext cx="32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024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-5"/>
              <a:ext cx="33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r>
              <a:rPr lang="en-US"/>
              <a:t>Nucleic Acids</a:t>
            </a:r>
          </a:p>
        </p:txBody>
      </p:sp>
      <p:sp>
        <p:nvSpPr>
          <p:cNvPr id="10245" name="Rectangle 5" descr="tile_blackboard_blue.jpg"/>
          <p:cNvSpPr>
            <a:spLocks noGrp="1" noChangeArrowheads="1"/>
          </p:cNvSpPr>
          <p:nvPr>
            <p:ph sz="quarter" idx="1"/>
          </p:nvPr>
        </p:nvSpPr>
        <p:spPr>
          <a:blipFill dpi="0" rotWithShape="0">
            <a:blip r:embed="rId4"/>
            <a:srcRect/>
            <a:tile tx="0" ty="0" sx="100000" sy="100000" flip="none" algn="tl"/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pPr marL="276810" indent="-276810">
              <a:spcBef>
                <a:spcPts val="2250"/>
              </a:spcBef>
              <a:buSzPct val="43000"/>
              <a:buBlip>
                <a:blip r:embed="rId5"/>
              </a:buBlip>
            </a:pPr>
            <a:r>
              <a:rPr lang="en-US" sz="2200"/>
              <a:t>Sub-unit: nucleotides</a:t>
            </a:r>
          </a:p>
          <a:p>
            <a:pPr marL="276810" indent="-276810">
              <a:spcBef>
                <a:spcPts val="2250"/>
              </a:spcBef>
              <a:buSzPct val="43000"/>
              <a:buBlip>
                <a:blip r:embed="rId5"/>
              </a:buBlip>
            </a:pPr>
            <a:r>
              <a:rPr lang="en-US" sz="2200"/>
              <a:t>Composed of carbon, hydrogen, nitrogen, phosphorus and oxygen</a:t>
            </a:r>
          </a:p>
          <a:p>
            <a:pPr marL="276810" indent="-276810">
              <a:spcBef>
                <a:spcPts val="2250"/>
              </a:spcBef>
              <a:buSzPct val="43000"/>
              <a:buBlip>
                <a:blip r:embed="rId5"/>
              </a:buBlip>
            </a:pPr>
            <a:r>
              <a:rPr lang="en-US" sz="2200"/>
              <a:t>Stores and communicates genetic information</a:t>
            </a:r>
          </a:p>
          <a:p>
            <a:pPr marL="276810" indent="-276810">
              <a:spcBef>
                <a:spcPts val="2250"/>
              </a:spcBef>
              <a:buSzPct val="43000"/>
              <a:buBlip>
                <a:blip r:embed="rId5"/>
              </a:buBlip>
            </a:pPr>
            <a:r>
              <a:rPr lang="en-US" sz="2200"/>
              <a:t>Examples:DNA &amp; RNA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16762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>
          <a:xfrm>
            <a:off x="1066800" y="457200"/>
            <a:ext cx="7358063" cy="1785938"/>
          </a:xfrm>
        </p:spPr>
        <p:txBody>
          <a:bodyPr lIns="64291" tIns="32146" rIns="64291" bIns="32146"/>
          <a:lstStyle/>
          <a:p>
            <a:r>
              <a:rPr lang="en-US" dirty="0"/>
              <a:t>Tomorrow's Lab!!!!!!!</a:t>
            </a:r>
            <a:br>
              <a:rPr lang="en-US" dirty="0"/>
            </a:br>
            <a:r>
              <a:rPr lang="en-US" dirty="0"/>
              <a:t>A Murder and a Meal</a:t>
            </a:r>
          </a:p>
        </p:txBody>
      </p:sp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143000" y="2133600"/>
            <a:ext cx="6697266" cy="4482703"/>
            <a:chOff x="0" y="0"/>
            <a:chExt cx="750" cy="502"/>
          </a:xfrm>
        </p:grpSpPr>
        <p:pic>
          <p:nvPicPr>
            <p:cNvPr id="11267" name="Picture 3" descr="asse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0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1268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-5"/>
              <a:ext cx="76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635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flip dir="r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1"/>
          <p:cNvGrpSpPr>
            <a:grpSpLocks/>
          </p:cNvGrpSpPr>
          <p:nvPr/>
        </p:nvGrpSpPr>
        <p:grpSpPr bwMode="auto">
          <a:xfrm>
            <a:off x="4734967" y="1797100"/>
            <a:ext cx="3459138" cy="4584279"/>
            <a:chOff x="0" y="0"/>
            <a:chExt cx="388" cy="514"/>
          </a:xfrm>
        </p:grpSpPr>
        <p:pic>
          <p:nvPicPr>
            <p:cNvPr id="12290" name="Picture 2" descr="InsertedIma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0" r="5980"/>
            <a:stretch>
              <a:fillRect/>
            </a:stretch>
          </p:blipFill>
          <p:spPr bwMode="auto">
            <a:xfrm>
              <a:off x="0" y="0"/>
              <a:ext cx="388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2291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-5"/>
              <a:ext cx="398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2292" name="Rectangle 4"/>
          <p:cNvSpPr>
            <a:spLocks noChangeArrowheads="1"/>
          </p:cNvSpPr>
          <p:nvPr>
            <p:ph type="title"/>
          </p:nvPr>
        </p:nvSpPr>
        <p:spPr>
          <a:xfrm>
            <a:off x="402953" y="-197569"/>
            <a:ext cx="8336979" cy="2022575"/>
          </a:xfrm>
        </p:spPr>
        <p:txBody>
          <a:bodyPr lIns="64291" tIns="32146" rIns="64291" bIns="32146"/>
          <a:lstStyle/>
          <a:p>
            <a:r>
              <a:rPr lang="en-US"/>
              <a:t>Safety</a:t>
            </a:r>
          </a:p>
        </p:txBody>
      </p:sp>
      <p:sp>
        <p:nvSpPr>
          <p:cNvPr id="12293" name="Rectangle 5"/>
          <p:cNvSpPr>
            <a:spLocks noChangeArrowheads="1"/>
          </p:cNvSpPr>
          <p:nvPr>
            <p:ph type="body" idx="1"/>
          </p:nvPr>
        </p:nvSpPr>
        <p:spPr/>
        <p:txBody>
          <a:bodyPr lIns="64291" tIns="32146" rIns="64291" bIns="32146"/>
          <a:lstStyle/>
          <a:p>
            <a:pPr marL="276810" indent="-276810">
              <a:spcBef>
                <a:spcPts val="2250"/>
              </a:spcBef>
              <a:buSzPct val="43000"/>
              <a:buBlip>
                <a:blip r:embed="rId4"/>
              </a:buBlip>
            </a:pPr>
            <a:r>
              <a:rPr lang="en-US" sz="2200"/>
              <a:t>Goggles at all times</a:t>
            </a:r>
          </a:p>
          <a:p>
            <a:pPr marL="276810" indent="-276810">
              <a:spcBef>
                <a:spcPts val="2250"/>
              </a:spcBef>
              <a:buSzPct val="43000"/>
              <a:buBlip>
                <a:blip r:embed="rId4"/>
              </a:buBlip>
            </a:pPr>
            <a:r>
              <a:rPr lang="en-US" sz="2200"/>
              <a:t>Wash hands before leaving</a:t>
            </a:r>
          </a:p>
          <a:p>
            <a:pPr marL="276810" indent="-276810">
              <a:spcBef>
                <a:spcPts val="2250"/>
              </a:spcBef>
              <a:buSzPct val="43000"/>
              <a:buBlip>
                <a:blip r:embed="rId4"/>
              </a:buBlip>
            </a:pPr>
            <a:r>
              <a:rPr lang="en-US" sz="2200"/>
              <a:t>No eating!!!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2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/>
        <p:txBody>
          <a:bodyPr lIns="64291" tIns="32146" rIns="64291" bIns="32146">
            <a:normAutofit fontScale="90000"/>
          </a:bodyPr>
          <a:lstStyle/>
          <a:p>
            <a:r>
              <a:rPr lang="en-US"/>
              <a:t>Data table 1: Testing for Macromolecules</a:t>
            </a:r>
          </a:p>
        </p:txBody>
      </p:sp>
      <p:graphicFrame>
        <p:nvGraphicFramePr>
          <p:cNvPr id="1331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816137"/>
              </p:ext>
            </p:extLst>
          </p:nvPr>
        </p:nvGraphicFramePr>
        <p:xfrm>
          <a:off x="350490" y="1931045"/>
          <a:ext cx="8443020" cy="4755060"/>
        </p:xfrm>
        <a:graphic>
          <a:graphicData uri="http://schemas.openxmlformats.org/drawingml/2006/table">
            <a:tbl>
              <a:tblPr/>
              <a:tblGrid>
                <a:gridCol w="2110755"/>
                <a:gridCol w="2110755"/>
                <a:gridCol w="2110755"/>
                <a:gridCol w="2110755"/>
              </a:tblGrid>
              <a:tr h="951012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halkduster" charset="0"/>
                          <a:ea typeface="ＭＳ Ｐゴシック" charset="0"/>
                          <a:cs typeface="Chalkduster" charset="0"/>
                          <a:sym typeface="Chalkduster" charset="0"/>
                        </a:rPr>
                        <a:t>Macromolecule 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halkduster" charset="0"/>
                        <a:ea typeface="ＭＳ Ｐゴシック" charset="0"/>
                        <a:cs typeface="Chalkduster" charset="0"/>
                        <a:sym typeface="Chalkduster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88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halkduster" charset="0"/>
                          <a:ea typeface="ＭＳ Ｐゴシック" charset="0"/>
                          <a:cs typeface="Chalkduster" charset="0"/>
                          <a:sym typeface="Chalkduster" charset="0"/>
                        </a:rPr>
                        <a:t>Chemical test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halkduster" charset="0"/>
                        <a:ea typeface="ＭＳ Ｐゴシック" charset="0"/>
                        <a:cs typeface="Chalkduster" charset="0"/>
                        <a:sym typeface="Chalkduster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88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halkduster" charset="0"/>
                          <a:ea typeface="ＭＳ Ｐゴシック" charset="0"/>
                          <a:cs typeface="Chalkduster" charset="0"/>
                          <a:sym typeface="Chalkduster" charset="0"/>
                        </a:rPr>
                        <a:t>Positive test result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halkduster" charset="0"/>
                        <a:ea typeface="ＭＳ Ｐゴシック" charset="0"/>
                        <a:cs typeface="Chalkduster" charset="0"/>
                        <a:sym typeface="Chalkduster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88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halkduster" charset="0"/>
                          <a:ea typeface="ＭＳ Ｐゴシック" charset="0"/>
                          <a:cs typeface="Chalkduster" charset="0"/>
                          <a:sym typeface="Chalkduster" charset="0"/>
                        </a:rPr>
                        <a:t>Negative test result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halkduster" charset="0"/>
                        <a:ea typeface="ＭＳ Ｐゴシック" charset="0"/>
                        <a:cs typeface="Chalkduster" charset="0"/>
                        <a:sym typeface="Chalkduster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88AD"/>
                    </a:solidFill>
                  </a:tcPr>
                </a:tc>
              </a:tr>
              <a:tr h="951012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halkduster" charset="0"/>
                          <a:ea typeface="ＭＳ Ｐゴシック" charset="0"/>
                          <a:cs typeface="Chalkduster" charset="0"/>
                          <a:sym typeface="Chalkduster" charset="0"/>
                        </a:rPr>
                        <a:t>Lipid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halkduster" charset="0"/>
                        <a:ea typeface="ＭＳ Ｐゴシック" charset="0"/>
                        <a:cs typeface="Chalkduster" charset="0"/>
                        <a:sym typeface="Chalkduster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88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03F3D"/>
                            </a:outerShdw>
                          </a:effectLst>
                          <a:latin typeface="Chalkduster" charset="0"/>
                          <a:ea typeface="ＭＳ Ｐゴシック" charset="0"/>
                          <a:cs typeface="Chalkduster" charset="0"/>
                          <a:sym typeface="Chalkduster" charset="0"/>
                        </a:rPr>
                        <a:t>Paper Towel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alkduster" charset="0"/>
                        <a:ea typeface="ＭＳ Ｐゴシック" charset="0"/>
                        <a:cs typeface="Chalkduster" charset="0"/>
                        <a:sym typeface="Chalkduster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03F3D"/>
                            </a:outerShdw>
                          </a:effectLst>
                          <a:latin typeface="Chalkduster" charset="0"/>
                          <a:ea typeface="ＭＳ Ｐゴシック" charset="0"/>
                          <a:cs typeface="Chalkduster" charset="0"/>
                          <a:sym typeface="Chalkduster" charset="0"/>
                        </a:rPr>
                        <a:t>Oil Ring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alkduster" charset="0"/>
                        <a:ea typeface="ＭＳ Ｐゴシック" charset="0"/>
                        <a:cs typeface="Chalkduster" charset="0"/>
                        <a:sym typeface="Chalkduster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03F3D"/>
                            </a:outerShdw>
                          </a:effectLst>
                          <a:latin typeface="Chalkduster" charset="0"/>
                          <a:ea typeface="ＭＳ Ｐゴシック" charset="0"/>
                          <a:cs typeface="Chalkduster" charset="0"/>
                          <a:sym typeface="Chalkduster" charset="0"/>
                        </a:rPr>
                        <a:t>No Ring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alkduster" charset="0"/>
                        <a:ea typeface="ＭＳ Ｐゴシック" charset="0"/>
                        <a:cs typeface="Chalkduster" charset="0"/>
                        <a:sym typeface="Chalkduster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1012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halkduster" charset="0"/>
                          <a:ea typeface="ＭＳ Ｐゴシック" charset="0"/>
                          <a:cs typeface="Chalkduster" charset="0"/>
                          <a:sym typeface="Chalkduster" charset="0"/>
                        </a:rPr>
                        <a:t>Protein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halkduster" charset="0"/>
                        <a:ea typeface="ＭＳ Ｐゴシック" charset="0"/>
                        <a:cs typeface="Chalkduster" charset="0"/>
                        <a:sym typeface="Chalkduster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88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03F3D"/>
                            </a:outerShdw>
                          </a:effectLst>
                          <a:latin typeface="Chalkduster" charset="0"/>
                          <a:ea typeface="ＭＳ Ｐゴシック" charset="0"/>
                          <a:cs typeface="Chalkduster" charset="0"/>
                          <a:sym typeface="Chalkduster" charset="0"/>
                        </a:rPr>
                        <a:t>Biuret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alkduster" charset="0"/>
                        <a:ea typeface="ＭＳ Ｐゴシック" charset="0"/>
                        <a:cs typeface="Chalkduster" charset="0"/>
                        <a:sym typeface="Chalkduster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03F3D"/>
                            </a:outerShdw>
                          </a:effectLst>
                          <a:latin typeface="Chalkduster" charset="0"/>
                          <a:ea typeface="ＭＳ Ｐゴシック" charset="0"/>
                          <a:cs typeface="Chalkduster" charset="0"/>
                          <a:sym typeface="Chalkduster" charset="0"/>
                        </a:rPr>
                        <a:t>Violet, black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alkduster" charset="0"/>
                        <a:ea typeface="ＭＳ Ｐゴシック" charset="0"/>
                        <a:cs typeface="Chalkduster" charset="0"/>
                        <a:sym typeface="Chalkduster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03F3D"/>
                            </a:outerShdw>
                          </a:effectLst>
                          <a:latin typeface="Chalkduster" charset="0"/>
                          <a:ea typeface="ＭＳ Ｐゴシック" charset="0"/>
                          <a:cs typeface="Chalkduster" charset="0"/>
                          <a:sym typeface="Chalkduster" charset="0"/>
                        </a:rPr>
                        <a:t>Blue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alkduster" charset="0"/>
                        <a:ea typeface="ＭＳ Ｐゴシック" charset="0"/>
                        <a:cs typeface="Chalkduster" charset="0"/>
                        <a:sym typeface="Chalkduster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1012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halkduster" charset="0"/>
                          <a:ea typeface="ＭＳ Ｐゴシック" charset="0"/>
                          <a:cs typeface="Chalkduster" charset="0"/>
                          <a:sym typeface="Chalkduster" charset="0"/>
                        </a:rPr>
                        <a:t>Starch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halkduster" charset="0"/>
                        <a:ea typeface="ＭＳ Ｐゴシック" charset="0"/>
                        <a:cs typeface="Chalkduster" charset="0"/>
                        <a:sym typeface="Chalkduster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88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03F3D"/>
                            </a:outerShdw>
                          </a:effectLst>
                          <a:latin typeface="Chalkduster" charset="0"/>
                          <a:ea typeface="ＭＳ Ｐゴシック" charset="0"/>
                          <a:cs typeface="Chalkduster" charset="0"/>
                          <a:sym typeface="Chalkduster" charset="0"/>
                        </a:rPr>
                        <a:t>Iodine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alkduster" charset="0"/>
                        <a:ea typeface="ＭＳ Ｐゴシック" charset="0"/>
                        <a:cs typeface="Chalkduster" charset="0"/>
                        <a:sym typeface="Chalkduster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03F3D"/>
                            </a:outerShdw>
                          </a:effectLst>
                          <a:latin typeface="Chalkduster" charset="0"/>
                          <a:ea typeface="ＭＳ Ｐゴシック" charset="0"/>
                          <a:cs typeface="Chalkduster" charset="0"/>
                          <a:sym typeface="Chalkduster" charset="0"/>
                        </a:rPr>
                        <a:t>Black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alkduster" charset="0"/>
                        <a:ea typeface="ＭＳ Ｐゴシック" charset="0"/>
                        <a:cs typeface="Chalkduster" charset="0"/>
                        <a:sym typeface="Chalkduster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03F3D"/>
                            </a:outerShdw>
                          </a:effectLst>
                          <a:latin typeface="Chalkduster" charset="0"/>
                          <a:ea typeface="ＭＳ Ｐゴシック" charset="0"/>
                          <a:cs typeface="Chalkduster" charset="0"/>
                          <a:sym typeface="Chalkduster" charset="0"/>
                        </a:rPr>
                        <a:t>Dark red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alkduster" charset="0"/>
                        <a:ea typeface="ＭＳ Ｐゴシック" charset="0"/>
                        <a:cs typeface="Chalkduster" charset="0"/>
                        <a:sym typeface="Chalkduster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1012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halkduster" charset="0"/>
                          <a:ea typeface="ＭＳ Ｐゴシック" charset="0"/>
                          <a:cs typeface="Chalkduster" charset="0"/>
                          <a:sym typeface="Chalkduster" charset="0"/>
                        </a:rPr>
                        <a:t>Sugar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halkduster" charset="0"/>
                        <a:ea typeface="ＭＳ Ｐゴシック" charset="0"/>
                        <a:cs typeface="Chalkduster" charset="0"/>
                        <a:sym typeface="Chalkduster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88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03F3D"/>
                            </a:outerShdw>
                          </a:effectLst>
                          <a:latin typeface="Chalkduster" charset="0"/>
                          <a:ea typeface="ＭＳ Ｐゴシック" charset="0"/>
                          <a:cs typeface="Chalkduster" charset="0"/>
                          <a:sym typeface="Chalkduster" charset="0"/>
                        </a:rPr>
                        <a:t>Benedict's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alkduster" charset="0"/>
                        <a:ea typeface="ＭＳ Ｐゴシック" charset="0"/>
                        <a:cs typeface="Chalkduster" charset="0"/>
                        <a:sym typeface="Chalkduster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03F3D"/>
                            </a:outerShdw>
                          </a:effectLst>
                          <a:latin typeface="Chalkduster" charset="0"/>
                          <a:ea typeface="ＭＳ Ｐゴシック" charset="0"/>
                          <a:cs typeface="Chalkduster" charset="0"/>
                          <a:sym typeface="Chalkduster" charset="0"/>
                        </a:rPr>
                        <a:t>Orange 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alkduster" charset="0"/>
                        <a:ea typeface="ＭＳ Ｐゴシック" charset="0"/>
                        <a:cs typeface="Chalkduster" charset="0"/>
                        <a:sym typeface="Chalkduster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03F3D"/>
                            </a:outerShdw>
                          </a:effectLst>
                          <a:latin typeface="Chalkduster" charset="0"/>
                          <a:ea typeface="ＭＳ Ｐゴシック" charset="0"/>
                          <a:cs typeface="Chalkduster" charset="0"/>
                          <a:sym typeface="Chalkduster" charset="0"/>
                        </a:rPr>
                        <a:t>Blue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alkduster" charset="0"/>
                        <a:ea typeface="ＭＳ Ｐゴシック" charset="0"/>
                        <a:cs typeface="Chalkduster" charset="0"/>
                        <a:sym typeface="Chalkduster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091840"/>
      </p:ext>
    </p:extLst>
  </p:cSld>
  <p:clrMapOvr>
    <a:masterClrMapping/>
  </p:clrMapOvr>
  <p:transition xmlns:p14="http://schemas.microsoft.com/office/powerpoint/2010/main"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 need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Most compounds need energy to go through chemical reactions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36642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52800"/>
            <a:ext cx="1600200" cy="122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895600"/>
            <a:ext cx="3318447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81400" y="55626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Heat = Energy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Minimum amount of energy needed for reactants to form products in a chemical reaction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743200"/>
            <a:ext cx="6248400" cy="366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Exothermic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Energy is released (Gives off heat)</a:t>
            </a:r>
          </a:p>
          <a:p>
            <a:r>
              <a:rPr lang="en-US" dirty="0" smtClean="0"/>
              <a:t>Product energy is lower than reactant energy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819400"/>
            <a:ext cx="6248400" cy="396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Endothermic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Energy is absorbed (cooling effect)</a:t>
            </a:r>
          </a:p>
          <a:p>
            <a:r>
              <a:rPr lang="en-US" dirty="0" smtClean="0"/>
              <a:t>Product energy is higher than reactant energy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71800"/>
            <a:ext cx="6096000" cy="371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Enzymes/Catalysts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Catalyst – substance that lowers activation energy</a:t>
            </a:r>
          </a:p>
          <a:p>
            <a:r>
              <a:rPr lang="en-US" dirty="0" smtClean="0"/>
              <a:t>Enzyme – protein that lowers activation energy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413728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81400"/>
            <a:ext cx="40121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Covalent bonds</a:t>
            </a:r>
          </a:p>
          <a:p>
            <a:r>
              <a:rPr lang="en-US" dirty="0" smtClean="0"/>
              <a:t>Electrons spend more time around oxygen molecule</a:t>
            </a:r>
          </a:p>
          <a:p>
            <a:r>
              <a:rPr lang="en-US" dirty="0" smtClean="0"/>
              <a:t>Polar molecule – charges are uneven throughout the molecule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24275"/>
            <a:ext cx="32861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8600"/>
            <a:ext cx="37338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 with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Homogenous – same throughout (solution)</a:t>
            </a:r>
          </a:p>
          <a:p>
            <a:r>
              <a:rPr lang="en-US" dirty="0" smtClean="0"/>
              <a:t>Heterogeneous </a:t>
            </a:r>
            <a:r>
              <a:rPr lang="en-US" dirty="0" smtClean="0"/>
              <a:t>– different throughout (suspension)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95600"/>
            <a:ext cx="2895600" cy="364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19400"/>
            <a:ext cx="28194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Acids vs.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Acids – release hydrogen ions (H</a:t>
            </a:r>
            <a:r>
              <a:rPr lang="en-US" baseline="30000" dirty="0" smtClean="0"/>
              <a:t>+</a:t>
            </a:r>
            <a:r>
              <a:rPr lang="en-US" dirty="0" smtClean="0"/>
              <a:t>) when dissolved in water</a:t>
            </a:r>
          </a:p>
          <a:p>
            <a:r>
              <a:rPr lang="en-US" dirty="0" smtClean="0"/>
              <a:t>Bases – release hydroxide ions (OH</a:t>
            </a:r>
            <a:r>
              <a:rPr lang="en-US" baseline="30000" dirty="0" smtClean="0"/>
              <a:t> -</a:t>
            </a:r>
            <a:r>
              <a:rPr lang="en-US" dirty="0" smtClean="0"/>
              <a:t>) when dissolved in water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385836"/>
            <a:ext cx="3581400" cy="327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4724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pH = parts </a:t>
            </a:r>
            <a:r>
              <a:rPr lang="en-US" sz="3600" dirty="0" smtClean="0"/>
              <a:t>hydrogen</a:t>
            </a:r>
            <a:endParaRPr lang="en-US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10904</TotalTime>
  <Words>388</Words>
  <Application>Microsoft Macintosh PowerPoint</Application>
  <PresentationFormat>On-screen Show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Chemical Reactions: Reaction Energy, Water &amp; Macromolecules</vt:lpstr>
      <vt:lpstr>Chemical reactions need ENERGY</vt:lpstr>
      <vt:lpstr>Activation Energy</vt:lpstr>
      <vt:lpstr>Exothermic</vt:lpstr>
      <vt:lpstr>Endothermic</vt:lpstr>
      <vt:lpstr>Enzymes/Catalysts</vt:lpstr>
      <vt:lpstr>Water</vt:lpstr>
      <vt:lpstr>Mixtures with water</vt:lpstr>
      <vt:lpstr>Acids vs. Bases</vt:lpstr>
      <vt:lpstr>Buffers</vt:lpstr>
      <vt:lpstr>Macromolecules</vt:lpstr>
      <vt:lpstr>Macromolecules of Life</vt:lpstr>
      <vt:lpstr>Carbohydrates</vt:lpstr>
      <vt:lpstr>Lipids</vt:lpstr>
      <vt:lpstr>Proteins</vt:lpstr>
      <vt:lpstr>Nucleic Acids</vt:lpstr>
      <vt:lpstr>Tomorrow's Lab!!!!!!! A Murder and a Meal</vt:lpstr>
      <vt:lpstr>Safety</vt:lpstr>
      <vt:lpstr>Data table 1: Testing for Macromolecules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6: Reaction Energy, Water &amp; Macromolecules</dc:title>
  <dc:creator>Leah Vercelli</dc:creator>
  <cp:lastModifiedBy>Leah Vercelli</cp:lastModifiedBy>
  <cp:revision>7</cp:revision>
  <dcterms:created xsi:type="dcterms:W3CDTF">2013-10-01T02:36:58Z</dcterms:created>
  <dcterms:modified xsi:type="dcterms:W3CDTF">2014-10-14T02:50:43Z</dcterms:modified>
</cp:coreProperties>
</file>