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516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209800" y="3124200"/>
            <a:ext cx="6476999" cy="1914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2209800" y="5056632"/>
            <a:ext cx="6476999" cy="117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8181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00216"/>
            <a:ext cx="19842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959351" y="6300216"/>
            <a:ext cx="381304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275320" y="6300216"/>
            <a:ext cx="6857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645151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5151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914400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45151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151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14400" y="1690048"/>
            <a:ext cx="356393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667250" y="368489"/>
            <a:ext cx="3566159" cy="5627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914398" y="2866030"/>
            <a:ext cx="3563938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017546" y="1524000"/>
            <a:ext cx="356615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017544" y="2699982"/>
            <a:ext cx="3566159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grpSp>
        <p:nvGrpSpPr>
          <p:cNvPr id="118" name="Shape 118"/>
          <p:cNvGrpSpPr/>
          <p:nvPr/>
        </p:nvGrpSpPr>
        <p:grpSpPr>
          <a:xfrm rot="-178368">
            <a:off x="629027" y="505650"/>
            <a:ext cx="3850925" cy="5516274"/>
            <a:chOff x="1524000" y="381000"/>
            <a:chExt cx="3657600" cy="4737978"/>
          </a:xfrm>
        </p:grpSpPr>
        <p:sp>
          <p:nvSpPr>
            <p:cNvPr id="119" name="Shape 11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 rot="-178369">
            <a:off x="808792" y="667559"/>
            <a:ext cx="3468663" cy="512472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 rot="-385648">
            <a:off x="313409" y="3520797"/>
            <a:ext cx="4088024" cy="3026020"/>
            <a:chOff x="1524000" y="381000"/>
            <a:chExt cx="3657600" cy="4737978"/>
          </a:xfrm>
        </p:grpSpPr>
        <p:sp>
          <p:nvSpPr>
            <p:cNvPr id="124" name="Shape 124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 rot="-385649">
            <a:off x="491057" y="3682578"/>
            <a:ext cx="3704108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127" name="Shape 127"/>
          <p:cNvGrpSpPr/>
          <p:nvPr/>
        </p:nvGrpSpPr>
        <p:grpSpPr>
          <a:xfrm rot="232773">
            <a:off x="169480" y="241256"/>
            <a:ext cx="4088024" cy="3026020"/>
            <a:chOff x="1524000" y="381000"/>
            <a:chExt cx="3657600" cy="4737978"/>
          </a:xfrm>
        </p:grpSpPr>
        <p:sp>
          <p:nvSpPr>
            <p:cNvPr id="128" name="Shape 128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Shape 130"/>
          <p:cNvSpPr>
            <a:spLocks noGrp="1"/>
          </p:cNvSpPr>
          <p:nvPr>
            <p:ph type="pic" idx="3"/>
          </p:nvPr>
        </p:nvSpPr>
        <p:spPr>
          <a:xfrm rot="232774">
            <a:off x="347128" y="403036"/>
            <a:ext cx="3704108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013433" y="1524000"/>
            <a:ext cx="356615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013432" y="2699982"/>
            <a:ext cx="3566159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14400" y="3762373"/>
            <a:ext cx="73152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27777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38" name="Shape 138"/>
          <p:cNvGrpSpPr/>
          <p:nvPr/>
        </p:nvGrpSpPr>
        <p:grpSpPr>
          <a:xfrm rot="232773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39" name="Shape 13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928735"/>
            <a:ext cx="7315200" cy="987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 rot="232774">
            <a:off x="2248157" y="564564"/>
            <a:ext cx="4653576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above 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14400" y="3762373"/>
            <a:ext cx="73152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27777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48" name="Shape 148"/>
          <p:cNvGrpSpPr/>
          <p:nvPr/>
        </p:nvGrpSpPr>
        <p:grpSpPr>
          <a:xfrm rot="-180000">
            <a:off x="113686" y="116367"/>
            <a:ext cx="3969060" cy="3705359"/>
            <a:chOff x="1524000" y="381000"/>
            <a:chExt cx="3657600" cy="4737978"/>
          </a:xfrm>
        </p:grpSpPr>
        <p:sp>
          <p:nvSpPr>
            <p:cNvPr id="149" name="Shape 14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 rot="-179999">
            <a:off x="299151" y="304998"/>
            <a:ext cx="3598455" cy="33342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152" name="Shape 152"/>
          <p:cNvGrpSpPr/>
          <p:nvPr/>
        </p:nvGrpSpPr>
        <p:grpSpPr>
          <a:xfrm rot="360000">
            <a:off x="4165479" y="323141"/>
            <a:ext cx="4792693" cy="3443311"/>
            <a:chOff x="1524000" y="381000"/>
            <a:chExt cx="3657600" cy="4737978"/>
          </a:xfrm>
        </p:grpSpPr>
        <p:sp>
          <p:nvSpPr>
            <p:cNvPr id="153" name="Shape 153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Shape 155"/>
          <p:cNvSpPr>
            <a:spLocks noGrp="1"/>
          </p:cNvSpPr>
          <p:nvPr>
            <p:ph type="pic" idx="3"/>
          </p:nvPr>
        </p:nvSpPr>
        <p:spPr>
          <a:xfrm rot="360000">
            <a:off x="4336485" y="507668"/>
            <a:ext cx="4432860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926105"/>
            <a:ext cx="7315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 rot="5400000">
            <a:off x="2543175" y="106362"/>
            <a:ext cx="4056061" cy="7313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 rot="5400000">
            <a:off x="5295817" y="2706715"/>
            <a:ext cx="5357811" cy="846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 rot="5400000">
            <a:off x="1207294" y="157956"/>
            <a:ext cx="5357811" cy="594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Watermar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22215" y="3200400"/>
            <a:ext cx="8021781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1pPr>
            <a:lvl2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2pPr>
            <a:lvl3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3pPr>
            <a:lvl4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4pPr>
            <a:lvl5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3960812" y="3833094"/>
            <a:ext cx="4724400" cy="1209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2"/>
          </p:nvPr>
        </p:nvSpPr>
        <p:spPr>
          <a:xfrm>
            <a:off x="3960812" y="5056908"/>
            <a:ext cx="4724400" cy="1156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8181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98744"/>
            <a:ext cx="19811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962400" y="6298744"/>
            <a:ext cx="38099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264856" y="6312392"/>
            <a:ext cx="685799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194559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Watermar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12693" y="1689847"/>
            <a:ext cx="8431303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1pPr>
            <a:lvl2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2pPr>
            <a:lvl3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3pPr>
            <a:lvl4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4pPr>
            <a:lvl5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196352"/>
            <a:ext cx="53339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8695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3560617"/>
            <a:ext cx="5333999" cy="983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bg>
      <p:bgPr>
        <a:blipFill rotWithShape="1">
          <a:blip r:embed="rId2">
            <a:alphaModFix/>
          </a:blip>
          <a:stretch>
            <a:fillRect t="-3999" b="-3999"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52775" y="4069803"/>
            <a:ext cx="553878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4" name="Shape 44"/>
          <p:cNvGrpSpPr/>
          <p:nvPr/>
        </p:nvGrpSpPr>
        <p:grpSpPr>
          <a:xfrm rot="-360000">
            <a:off x="654351" y="445179"/>
            <a:ext cx="5416247" cy="3630167"/>
            <a:chOff x="1524000" y="381000"/>
            <a:chExt cx="3657600" cy="4737978"/>
          </a:xfrm>
        </p:grpSpPr>
        <p:sp>
          <p:nvSpPr>
            <p:cNvPr id="45" name="Shape 45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 rot="-360000">
            <a:off x="857677" y="632632"/>
            <a:ext cx="5009596" cy="32552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58116" y="5230905"/>
            <a:ext cx="5532958" cy="865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71325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1A069"/>
              </a:buClr>
              <a:buFont typeface="Impact"/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97366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930246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1A069"/>
              </a:buClr>
              <a:buFont typeface="Impact"/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6514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038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5960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038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5960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52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914400" y="3870960"/>
            <a:ext cx="73152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26390" algn="l" rtl="0">
              <a:spcBef>
                <a:spcPts val="2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914400" marR="0" indent="-331469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255713" marR="0" indent="-227012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597025" marR="0" indent="-249555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938338" marR="0" indent="-247968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290763" marR="0" indent="-24479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625725" marR="0" indent="-249554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970213" marR="0" indent="-25114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313113" marR="0" indent="-251142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cellstructures/phagocitosis.swf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2209800" y="3124200"/>
            <a:ext cx="6476999" cy="1914143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Transport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2064"/>
            <a:ext cx="8458200" cy="348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Transport: 3. Osmosis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96546" y="1773236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l" rtl="0">
              <a:spcBef>
                <a:spcPts val="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 of </a:t>
            </a:r>
            <a:r>
              <a:rPr lang="en-US" sz="2800" b="1" i="1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through a selectively permeable membrane</a:t>
            </a:r>
          </a:p>
          <a:p>
            <a:pPr marL="304800" marR="0" lvl="0" indent="-304800" algn="l" rtl="0">
              <a:spcBef>
                <a:spcPts val="200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moves from high to low concentrations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867" y="2021740"/>
            <a:ext cx="5780106" cy="30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Transport: </a:t>
            </a:r>
            <a:b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Protein Pumps</a:t>
            </a: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proteins that require energy to do work</a:t>
            </a:r>
          </a:p>
          <a:p>
            <a:pPr marL="463550" marR="0" lvl="0" indent="-463550" algn="l" rtl="0">
              <a:spcBef>
                <a:spcPts val="200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changes shape to move molecules:  this requires energy!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701" y="3048665"/>
            <a:ext cx="4724400" cy="29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Transport:</a:t>
            </a:r>
            <a:b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Endocytosis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bulky material into a cell</a:t>
            </a:r>
          </a:p>
          <a:p>
            <a:pPr marL="463550" marR="0" lvl="0" indent="-463550" algn="l" rtl="0">
              <a:spcBef>
                <a:spcPts val="200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membrane in-folds around food particle</a:t>
            </a:r>
          </a:p>
          <a:p>
            <a:pPr marL="463550" marR="0" lvl="0" indent="-463550" algn="l" rtl="0">
              <a:spcBef>
                <a:spcPts val="200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8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eating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463" y="461170"/>
            <a:ext cx="2176462" cy="254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2239" y="3109321"/>
            <a:ext cx="3738563" cy="1219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Shape 295"/>
          <p:cNvGrpSpPr/>
          <p:nvPr/>
        </p:nvGrpSpPr>
        <p:grpSpPr>
          <a:xfrm>
            <a:off x="4811240" y="4328520"/>
            <a:ext cx="3733799" cy="2362200"/>
            <a:chOff x="2928" y="569"/>
            <a:chExt cx="2783" cy="1720"/>
          </a:xfrm>
        </p:grpSpPr>
        <p:pic>
          <p:nvPicPr>
            <p:cNvPr id="296" name="Shape 296"/>
            <p:cNvPicPr preferRelativeResize="0"/>
            <p:nvPr/>
          </p:nvPicPr>
          <p:blipFill rotWithShape="1">
            <a:blip r:embed="rId5">
              <a:alphaModFix/>
            </a:blip>
            <a:srcRect l="16278" t="1836" b="20204"/>
            <a:stretch/>
          </p:blipFill>
          <p:spPr>
            <a:xfrm>
              <a:off x="2938" y="569"/>
              <a:ext cx="2773" cy="1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Shape 297"/>
            <p:cNvSpPr/>
            <p:nvPr/>
          </p:nvSpPr>
          <p:spPr>
            <a:xfrm>
              <a:off x="2928" y="1535"/>
              <a:ext cx="383" cy="144"/>
            </a:xfrm>
            <a:prstGeom prst="rect">
              <a:avLst/>
            </a:prstGeom>
            <a:solidFill>
              <a:schemeClr val="dk1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Transport:</a:t>
            </a:r>
            <a:b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Exocytosis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Forces material out of cell</a:t>
            </a:r>
            <a:r>
              <a:rPr lang="en-US" sz="2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bulk</a:t>
            </a:r>
          </a:p>
          <a:p>
            <a:pPr marL="463550" marR="0" lvl="1" indent="-463550" algn="l" rtl="0">
              <a:spcBef>
                <a:spcPts val="200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surrounding the material fuses with cell membrane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6739256" y="1231900"/>
            <a:ext cx="20574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Endocytosis &amp; Exocytosis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animations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0742" y="4443101"/>
            <a:ext cx="62103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Review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5110446" cy="521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55650" marR="0" lvl="1" indent="-3111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cells have a cell membrane</a:t>
            </a:r>
          </a:p>
          <a:p>
            <a:pPr marL="755650" marR="0" lvl="1" indent="-31115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lang="en-US" sz="28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</a:p>
          <a:p>
            <a:pPr marL="1103313" marR="0" lvl="2" indent="-315913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AutoNum type="alphaL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what enters and exits the cell to maintain an internal balance called </a:t>
            </a:r>
            <a:r>
              <a:rPr lang="en-US" sz="28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</a:p>
          <a:p>
            <a:pPr marL="1103313" marR="0" lvl="2" indent="-315913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AutoNum type="alphaL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protection and support for the cell</a:t>
            </a:r>
          </a:p>
          <a:p>
            <a:pPr marL="463550" marR="0" lvl="0" indent="-337820" algn="l" rtl="0"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2773" r="12774"/>
          <a:stretch/>
        </p:blipFill>
        <p:spPr>
          <a:xfrm>
            <a:off x="5110446" y="1849967"/>
            <a:ext cx="2979669" cy="338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Structure Review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 Bilayer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-2 layers of phospholipids</a:t>
            </a:r>
          </a:p>
          <a:p>
            <a:pPr marL="762000" marR="0" lvl="1" indent="-304800" algn="l" rt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90000"/>
              <a:buFont typeface="Arial"/>
              <a:buAutoNum type="alphaLcPeriod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 head is </a:t>
            </a:r>
            <a:r>
              <a:rPr lang="en-US" sz="2800" i="1"/>
              <a:t>hydrophillic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(water loving)</a:t>
            </a:r>
          </a:p>
          <a:p>
            <a:pPr marL="762000" marR="0" lvl="1" indent="-304800" algn="l" rt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90000"/>
              <a:buFont typeface="Arial"/>
              <a:buAutoNum type="alphaLcPeriod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Fatty acid tails </a:t>
            </a:r>
            <a:r>
              <a:rPr lang="en-US" sz="2800" i="1"/>
              <a:t>hydrophobic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(water fearing)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6482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33782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0010" y="1487069"/>
            <a:ext cx="2075936" cy="25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048" y="4335001"/>
            <a:ext cx="4779952" cy="219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Cellular Transport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71325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1A069"/>
              </a:buClr>
              <a:buSzPct val="25000"/>
              <a:buFont typeface="Impact"/>
              <a:buNone/>
            </a:pPr>
            <a:r>
              <a:rPr lang="en-US" sz="3200" b="0" i="0" u="none" strike="noStrike" cap="none" baseline="0">
                <a:solidFill>
                  <a:srgbClr val="B1A069"/>
                </a:solidFill>
                <a:latin typeface="Impact"/>
                <a:ea typeface="Impact"/>
                <a:cs typeface="Impact"/>
                <a:sym typeface="Impact"/>
              </a:rPr>
              <a:t>Passive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897366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</a:p>
          <a:p>
            <a:pPr marL="990600" marR="0" lvl="1" indent="-533400" algn="l" rtl="0">
              <a:spcBef>
                <a:spcPts val="600"/>
              </a:spcBef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Facilitated Diffusion</a:t>
            </a:r>
          </a:p>
          <a:p>
            <a:pPr marL="990600" marR="0" lvl="1" indent="-533400" algn="l" rtl="0">
              <a:spcBef>
                <a:spcPts val="600"/>
              </a:spcBef>
              <a:buClr>
                <a:srgbClr val="000000"/>
              </a:buClr>
              <a:buSzPct val="9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</a:p>
          <a:p>
            <a:pPr marL="463550" marR="0" lvl="0" indent="-463550" algn="l" rtl="0">
              <a:spcBef>
                <a:spcPts val="200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DOESN’T use energy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3"/>
          </p:nvPr>
        </p:nvSpPr>
        <p:spPr>
          <a:xfrm>
            <a:off x="4930246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1A069"/>
              </a:buClr>
              <a:buSzPct val="25000"/>
              <a:buFont typeface="Impact"/>
              <a:buNone/>
            </a:pPr>
            <a:r>
              <a:rPr lang="en-US" sz="3200" b="0" i="0" u="none" strike="noStrike" cap="none" baseline="0">
                <a:solidFill>
                  <a:srgbClr val="B1A069"/>
                </a:solidFill>
                <a:latin typeface="Impact"/>
                <a:ea typeface="Impact"/>
                <a:cs typeface="Impact"/>
                <a:sym typeface="Impact"/>
              </a:rPr>
              <a:t>Active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4"/>
          </p:nvPr>
        </p:nvSpPr>
        <p:spPr>
          <a:xfrm>
            <a:off x="4646514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Pumps</a:t>
            </a:r>
          </a:p>
          <a:p>
            <a:pPr marL="990600" marR="0" lvl="1" indent="-533400" algn="l" rtl="0"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</a:p>
          <a:p>
            <a:pPr marL="990600" marR="0" lvl="1" indent="-533400" algn="l" rtl="0"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</a:p>
          <a:p>
            <a:pPr marL="463550" marR="0" lvl="0" indent="-463550" algn="l" rtl="0">
              <a:spcBef>
                <a:spcPts val="200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DOES use energy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971326" y="4031182"/>
            <a:ext cx="3276600" cy="2805113"/>
            <a:chOff x="3072" y="576"/>
            <a:chExt cx="2064" cy="1767"/>
          </a:xfrm>
        </p:grpSpPr>
        <p:grpSp>
          <p:nvGrpSpPr>
            <p:cNvPr id="201" name="Shape 201"/>
            <p:cNvGrpSpPr/>
            <p:nvPr/>
          </p:nvGrpSpPr>
          <p:grpSpPr>
            <a:xfrm>
              <a:off x="3072" y="576"/>
              <a:ext cx="2064" cy="1767"/>
              <a:chOff x="3072" y="576"/>
              <a:chExt cx="2064" cy="1767"/>
            </a:xfrm>
          </p:grpSpPr>
          <p:cxnSp>
            <p:nvCxnSpPr>
              <p:cNvPr id="202" name="Shape 202"/>
              <p:cNvCxnSpPr/>
              <p:nvPr/>
            </p:nvCxnSpPr>
            <p:spPr>
              <a:xfrm>
                <a:off x="4175" y="1247"/>
                <a:ext cx="336" cy="623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grpSp>
            <p:nvGrpSpPr>
              <p:cNvPr id="203" name="Shape 203"/>
              <p:cNvGrpSpPr/>
              <p:nvPr/>
            </p:nvGrpSpPr>
            <p:grpSpPr>
              <a:xfrm>
                <a:off x="3072" y="576"/>
                <a:ext cx="2064" cy="1767"/>
                <a:chOff x="3120" y="576"/>
                <a:chExt cx="2064" cy="1767"/>
              </a:xfrm>
            </p:grpSpPr>
            <p:cxnSp>
              <p:nvCxnSpPr>
                <p:cNvPr id="204" name="Shape 204"/>
                <p:cNvCxnSpPr/>
                <p:nvPr/>
              </p:nvCxnSpPr>
              <p:spPr>
                <a:xfrm>
                  <a:off x="3984" y="1152"/>
                  <a:ext cx="47" cy="9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205" name="Shape 205"/>
                <p:cNvGrpSpPr/>
                <p:nvPr/>
              </p:nvGrpSpPr>
              <p:grpSpPr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cxnSp>
                <p:nvCxnSpPr>
                  <p:cNvPr id="206" name="Shape 206"/>
                  <p:cNvCxnSpPr/>
                  <p:nvPr/>
                </p:nvCxnSpPr>
                <p:spPr>
                  <a:xfrm flipH="1">
                    <a:off x="3888" y="1152"/>
                    <a:ext cx="95" cy="95"/>
                  </a:xfrm>
                  <a:prstGeom prst="straightConnector1">
                    <a:avLst/>
                  </a:prstGeom>
                  <a:noFill/>
                  <a:ln w="9525" cap="flat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207" name="Shape 207"/>
                  <p:cNvSpPr/>
                  <p:nvPr/>
                </p:nvSpPr>
                <p:spPr>
                  <a:xfrm>
                    <a:off x="3984" y="1247"/>
                    <a:ext cx="47" cy="4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Shape 208"/>
                  <p:cNvSpPr/>
                  <p:nvPr/>
                </p:nvSpPr>
                <p:spPr>
                  <a:xfrm>
                    <a:off x="4031" y="1247"/>
                    <a:ext cx="47" cy="4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09" name="Shape 209"/>
                  <p:cNvGrpSpPr/>
                  <p:nvPr/>
                </p:nvGrpSpPr>
                <p:grpSpPr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210" name="Shape 210"/>
                    <p:cNvSpPr/>
                    <p:nvPr/>
                  </p:nvSpPr>
                  <p:spPr>
                    <a:xfrm>
                      <a:off x="3120" y="1296"/>
                      <a:ext cx="1876" cy="8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77" h="827" extrusionOk="0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1" name="Shape 211"/>
                    <p:cNvSpPr/>
                    <p:nvPr/>
                  </p:nvSpPr>
                  <p:spPr>
                    <a:xfrm>
                      <a:off x="3936" y="815"/>
                      <a:ext cx="95" cy="144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212" name="Shape 212"/>
                    <p:cNvCxnSpPr/>
                    <p:nvPr/>
                  </p:nvCxnSpPr>
                  <p:spPr>
                    <a:xfrm>
                      <a:off x="3984" y="960"/>
                      <a:ext cx="0" cy="191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213" name="Shape 213"/>
                    <p:cNvSpPr/>
                    <p:nvPr/>
                  </p:nvSpPr>
                  <p:spPr>
                    <a:xfrm>
                      <a:off x="3888" y="1247"/>
                      <a:ext cx="47" cy="4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214" name="Shape 214"/>
                    <p:cNvCxnSpPr/>
                    <p:nvPr/>
                  </p:nvCxnSpPr>
                  <p:spPr>
                    <a:xfrm rot="10800000">
                      <a:off x="3792" y="1008"/>
                      <a:ext cx="191" cy="47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215" name="Shape 215"/>
                    <p:cNvCxnSpPr/>
                    <p:nvPr/>
                  </p:nvCxnSpPr>
                  <p:spPr>
                    <a:xfrm rot="10800000" flipH="1">
                      <a:off x="3984" y="1008"/>
                      <a:ext cx="144" cy="47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216" name="Shape 216"/>
                    <p:cNvCxnSpPr/>
                    <p:nvPr/>
                  </p:nvCxnSpPr>
                  <p:spPr>
                    <a:xfrm>
                      <a:off x="4608" y="1920"/>
                      <a:ext cx="479" cy="0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lg" len="lg"/>
                    </a:ln>
                  </p:spPr>
                </p:cxnSp>
                <p:sp>
                  <p:nvSpPr>
                    <p:cNvPr id="217" name="Shape 217"/>
                    <p:cNvSpPr txBox="1"/>
                    <p:nvPr/>
                  </p:nvSpPr>
                  <p:spPr>
                    <a:xfrm>
                      <a:off x="3743" y="1535"/>
                      <a:ext cx="432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p:txBody>
                </p:sp>
                <p:sp>
                  <p:nvSpPr>
                    <p:cNvPr id="218" name="Shape 218"/>
                    <p:cNvSpPr txBox="1"/>
                    <p:nvPr/>
                  </p:nvSpPr>
                  <p:spPr>
                    <a:xfrm>
                      <a:off x="4608" y="2112"/>
                      <a:ext cx="576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p:txBody>
                </p:sp>
                <p:sp>
                  <p:nvSpPr>
                    <p:cNvPr id="219" name="Shape 219"/>
                    <p:cNvSpPr/>
                    <p:nvPr/>
                  </p:nvSpPr>
                  <p:spPr>
                    <a:xfrm>
                      <a:off x="4127" y="576"/>
                      <a:ext cx="959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lt1"/>
                    </a:solidFill>
                    <a:ln w="9525" cap="flat">
                      <a:solidFill>
                        <a:schemeClr val="dk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Weeee!!!</a:t>
                      </a:r>
                    </a:p>
                  </p:txBody>
                </p:sp>
                <p:cxnSp>
                  <p:nvCxnSpPr>
                    <p:cNvPr id="220" name="Shape 220"/>
                    <p:cNvCxnSpPr/>
                    <p:nvPr/>
                  </p:nvCxnSpPr>
                  <p:spPr>
                    <a:xfrm>
                      <a:off x="4031" y="1776"/>
                      <a:ext cx="528" cy="479"/>
                    </a:xfrm>
                    <a:prstGeom prst="straightConnector1">
                      <a:avLst/>
                    </a:prstGeom>
                    <a:noFill/>
                    <a:ln w="952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triangle" w="lg" len="lg"/>
                    </a:ln>
                  </p:spPr>
                </p:cxnSp>
              </p:grpSp>
            </p:grpSp>
          </p:grpSp>
        </p:grpSp>
        <p:sp>
          <p:nvSpPr>
            <p:cNvPr id="221" name="Shape 221"/>
            <p:cNvSpPr/>
            <p:nvPr/>
          </p:nvSpPr>
          <p:spPr>
            <a:xfrm>
              <a:off x="3791" y="1247"/>
              <a:ext cx="47" cy="47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Shape 222"/>
          <p:cNvGrpSpPr/>
          <p:nvPr/>
        </p:nvGrpSpPr>
        <p:grpSpPr>
          <a:xfrm>
            <a:off x="4953000" y="4102099"/>
            <a:ext cx="3963988" cy="2755899"/>
            <a:chOff x="2880" y="2335"/>
            <a:chExt cx="2497" cy="1736"/>
          </a:xfrm>
        </p:grpSpPr>
        <p:grpSp>
          <p:nvGrpSpPr>
            <p:cNvPr id="223" name="Shape 223"/>
            <p:cNvGrpSpPr/>
            <p:nvPr/>
          </p:nvGrpSpPr>
          <p:grpSpPr>
            <a:xfrm>
              <a:off x="2880" y="2335"/>
              <a:ext cx="2497" cy="1736"/>
              <a:chOff x="2976" y="2335"/>
              <a:chExt cx="2497" cy="1736"/>
            </a:xfrm>
          </p:grpSpPr>
          <p:sp>
            <p:nvSpPr>
              <p:cNvPr id="224" name="Shape 224"/>
              <p:cNvSpPr/>
              <p:nvPr/>
            </p:nvSpPr>
            <p:spPr>
              <a:xfrm>
                <a:off x="4559" y="3695"/>
                <a:ext cx="47" cy="47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5" name="Shape 225"/>
              <p:cNvGrpSpPr/>
              <p:nvPr/>
            </p:nvGrpSpPr>
            <p:grpSpPr>
              <a:xfrm>
                <a:off x="2976" y="2335"/>
                <a:ext cx="2497" cy="1736"/>
                <a:chOff x="2976" y="2335"/>
                <a:chExt cx="2497" cy="1736"/>
              </a:xfrm>
            </p:grpSpPr>
            <p:sp>
              <p:nvSpPr>
                <p:cNvPr id="226" name="Shape 226"/>
                <p:cNvSpPr/>
                <p:nvPr/>
              </p:nvSpPr>
              <p:spPr>
                <a:xfrm>
                  <a:off x="2976" y="2932"/>
                  <a:ext cx="1876" cy="8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7" h="827" extrusionOk="0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4416" y="3647"/>
                  <a:ext cx="47" cy="47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>
                  <a:off x="4513" y="3263"/>
                  <a:ext cx="95" cy="144"/>
                </a:xfrm>
                <a:prstGeom prst="ellipse">
                  <a:avLst/>
                </a:prstGeom>
                <a:solidFill>
                  <a:schemeClr val="dk1"/>
                </a:solidFill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29" name="Shape 229"/>
                <p:cNvCxnSpPr/>
                <p:nvPr/>
              </p:nvCxnSpPr>
              <p:spPr>
                <a:xfrm rot="10800000">
                  <a:off x="4369" y="3408"/>
                  <a:ext cx="191" cy="4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4561" y="3408"/>
                  <a:ext cx="0" cy="19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 flipH="1">
                  <a:off x="4465" y="3600"/>
                  <a:ext cx="95" cy="9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4561" y="3600"/>
                  <a:ext cx="47" cy="9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 rot="10800000" flipH="1">
                  <a:off x="4561" y="3408"/>
                  <a:ext cx="144" cy="4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 rot="10800000">
                  <a:off x="4032" y="2880"/>
                  <a:ext cx="336" cy="67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 rot="10800000">
                  <a:off x="3840" y="2879"/>
                  <a:ext cx="14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 rot="10800000">
                  <a:off x="3984" y="3312"/>
                  <a:ext cx="336" cy="528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cxnSp>
            <p:sp>
              <p:nvSpPr>
                <p:cNvPr id="237" name="Shape 237"/>
                <p:cNvSpPr txBox="1"/>
                <p:nvPr/>
              </p:nvSpPr>
              <p:spPr>
                <a:xfrm>
                  <a:off x="3600" y="3120"/>
                  <a:ext cx="432" cy="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high</a:t>
                  </a:r>
                </a:p>
              </p:txBody>
            </p:sp>
            <p:sp>
              <p:nvSpPr>
                <p:cNvPr id="238" name="Shape 238"/>
                <p:cNvSpPr txBox="1"/>
                <p:nvPr/>
              </p:nvSpPr>
              <p:spPr>
                <a:xfrm>
                  <a:off x="4416" y="3840"/>
                  <a:ext cx="432" cy="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low</a:t>
                  </a:r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4513" y="2335"/>
                  <a:ext cx="959" cy="914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rgbClr val="FFFFFF"/>
                </a:solidFill>
                <a:ln w="9525" cap="flat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This is gonna be hard work!!</a:t>
                  </a:r>
                </a:p>
              </p:txBody>
            </p:sp>
          </p:grpSp>
        </p:grpSp>
        <p:sp>
          <p:nvSpPr>
            <p:cNvPr id="240" name="Shape 240"/>
            <p:cNvSpPr/>
            <p:nvPr/>
          </p:nvSpPr>
          <p:spPr>
            <a:xfrm>
              <a:off x="4511" y="3695"/>
              <a:ext cx="47" cy="47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4368" y="3695"/>
              <a:ext cx="47" cy="47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r>
              <a:rPr lang="en-US" sz="32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no energy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09600" marR="0" lvl="0" indent="-609600" algn="l" rtl="0">
              <a:spcBef>
                <a:spcPts val="200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 move </a:t>
            </a: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randomly</a:t>
            </a:r>
          </a:p>
          <a:p>
            <a:pPr marL="609600" marR="0" lvl="0" indent="-609600" algn="l" rtl="0">
              <a:spcBef>
                <a:spcPts val="200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 spread out </a:t>
            </a:r>
            <a:r>
              <a:rPr lang="en-US" sz="32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an area of </a:t>
            </a:r>
            <a:r>
              <a:rPr lang="en-US" sz="32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US" sz="32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concentration to an area of l</a:t>
            </a:r>
            <a:r>
              <a:rPr lang="en-US" sz="32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</a:t>
            </a:r>
            <a:r>
              <a:rPr lang="en-US" sz="32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609600" marR="0" lvl="0" indent="-609600" algn="l" rtl="0">
              <a:spcBef>
                <a:spcPts val="2000"/>
              </a:spcBef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(High→Low)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313612" cy="49100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energy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63550" marR="0" lvl="0" indent="-46355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actively moves molecules to where they are needed</a:t>
            </a:r>
          </a:p>
          <a:p>
            <a:pPr marL="463550" marR="0" lvl="0" indent="-46355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 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an area of </a:t>
            </a:r>
            <a:r>
              <a:rPr lang="en-US" sz="28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concentration to an area of </a:t>
            </a:r>
            <a:r>
              <a:rPr lang="en-US" sz="28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 </a:t>
            </a:r>
          </a:p>
          <a:p>
            <a:pPr marL="463550" marR="0" lvl="0" indent="-463550" algn="l" rtl="0">
              <a:spcBef>
                <a:spcPts val="3400"/>
              </a:spcBef>
              <a:spcAft>
                <a:spcPts val="180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(Low → High)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Transport:</a:t>
            </a:r>
            <a: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Diffusion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325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buClr>
                <a:srgbClr val="000000"/>
              </a:buClr>
              <a:buSzPct val="115714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movement of particles 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an area of high concentration to an area of low concentration</a:t>
            </a: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60" name="Shape 26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16" r="60342"/>
          <a:stretch/>
        </p:blipFill>
        <p:spPr>
          <a:xfrm>
            <a:off x="4648200" y="1735139"/>
            <a:ext cx="3566159" cy="405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511" y="611104"/>
            <a:ext cx="6474484" cy="585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Transport: </a:t>
            </a:r>
            <a:b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Facilitated Diffusion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17512" y="1735138"/>
            <a:ext cx="4163048" cy="4767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Transport from HIGH concentration to LOW concentration through a transport PROTEIN!</a:t>
            </a:r>
          </a:p>
        </p:txBody>
      </p:sp>
      <p:pic>
        <p:nvPicPr>
          <p:cNvPr id="272" name="Shape 27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67" r="167"/>
          <a:stretch/>
        </p:blipFill>
        <p:spPr>
          <a:xfrm>
            <a:off x="4648200" y="1614487"/>
            <a:ext cx="3938428" cy="492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Inkwell">
  <a:themeElements>
    <a:clrScheme name="Inkwell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Macintosh PowerPoint</Application>
  <PresentationFormat>On-screen Show (4:3)</PresentationFormat>
  <Paragraphs>55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Cellular Transport</vt:lpstr>
      <vt:lpstr>Cell Membrane Review</vt:lpstr>
      <vt:lpstr>Membrane Structure Review</vt:lpstr>
      <vt:lpstr>Types of Cellular Transport</vt:lpstr>
      <vt:lpstr>Passive Transport</vt:lpstr>
      <vt:lpstr>Active Transport</vt:lpstr>
      <vt:lpstr>Passive Transport:  1. Diffusion</vt:lpstr>
      <vt:lpstr>PowerPoint Presentation</vt:lpstr>
      <vt:lpstr>Passive Transport:  2. Facilitated Diffusion</vt:lpstr>
      <vt:lpstr>Passive Transport: 3. Osmosis</vt:lpstr>
      <vt:lpstr>Active Transport:  1. Protein Pumps </vt:lpstr>
      <vt:lpstr>Active Transport: 2. Endocytosis</vt:lpstr>
      <vt:lpstr>Active Transport: 3. Exocytosis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Transport</dc:title>
  <cp:lastModifiedBy>Leah Vercelli</cp:lastModifiedBy>
  <cp:revision>1</cp:revision>
  <dcterms:modified xsi:type="dcterms:W3CDTF">2014-11-05T04:14:24Z</dcterms:modified>
</cp:coreProperties>
</file>