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8" r:id="rId4"/>
    <p:sldId id="267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65" autoAdjust="0"/>
    <p:restoredTop sz="86429" autoAdjust="0"/>
  </p:normalViewPr>
  <p:slideViewPr>
    <p:cSldViewPr>
      <p:cViewPr varScale="1">
        <p:scale>
          <a:sx n="91" d="100"/>
          <a:sy n="91" d="100"/>
        </p:scale>
        <p:origin x="-488" y="-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952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2CF4-3D84-4E58-A8A6-79B8013A3ADF}" type="datetimeFigureOut">
              <a:rPr lang="en-US" smtClean="0"/>
              <a:pPr/>
              <a:t>11/16/14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BE00D8-5543-4F50-B5BB-FEE27A2712E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2CF4-3D84-4E58-A8A6-79B8013A3ADF}" type="datetimeFigureOut">
              <a:rPr lang="en-US" smtClean="0"/>
              <a:pPr/>
              <a:t>11/16/14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E00D8-5543-4F50-B5BB-FEE27A2712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2CF4-3D84-4E58-A8A6-79B8013A3ADF}" type="datetimeFigureOut">
              <a:rPr lang="en-US" smtClean="0"/>
              <a:pPr/>
              <a:t>11/16/14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E00D8-5543-4F50-B5BB-FEE27A2712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BEB2CF4-3D84-4E58-A8A6-79B8013A3ADF}" type="datetimeFigureOut">
              <a:rPr lang="en-US" smtClean="0"/>
              <a:pPr/>
              <a:t>11/16/14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66BE00D8-5543-4F50-B5BB-FEE27A2712E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2CF4-3D84-4E58-A8A6-79B8013A3ADF}" type="datetimeFigureOut">
              <a:rPr lang="en-US" smtClean="0"/>
              <a:pPr/>
              <a:t>11/16/14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E00D8-5543-4F50-B5BB-FEE27A2712E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2CF4-3D84-4E58-A8A6-79B8013A3ADF}" type="datetimeFigureOut">
              <a:rPr lang="en-US" smtClean="0"/>
              <a:pPr/>
              <a:t>11/16/14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E00D8-5543-4F50-B5BB-FEE27A2712E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E00D8-5543-4F50-B5BB-FEE27A2712E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2CF4-3D84-4E58-A8A6-79B8013A3ADF}" type="datetimeFigureOut">
              <a:rPr lang="en-US" smtClean="0"/>
              <a:pPr/>
              <a:t>11/16/14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2CF4-3D84-4E58-A8A6-79B8013A3ADF}" type="datetimeFigureOut">
              <a:rPr lang="en-US" smtClean="0"/>
              <a:pPr/>
              <a:t>11/16/14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E00D8-5543-4F50-B5BB-FEE27A2712E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2CF4-3D84-4E58-A8A6-79B8013A3ADF}" type="datetimeFigureOut">
              <a:rPr lang="en-US" smtClean="0"/>
              <a:pPr/>
              <a:t>11/16/14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E00D8-5543-4F50-B5BB-FEE27A2712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BEB2CF4-3D84-4E58-A8A6-79B8013A3ADF}" type="datetimeFigureOut">
              <a:rPr lang="en-US" smtClean="0"/>
              <a:pPr/>
              <a:t>11/16/14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6BE00D8-5543-4F50-B5BB-FEE27A2712E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2CF4-3D84-4E58-A8A6-79B8013A3ADF}" type="datetimeFigureOut">
              <a:rPr lang="en-US" smtClean="0"/>
              <a:pPr/>
              <a:t>11/16/14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BE00D8-5543-4F50-B5BB-FEE27A2712E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0BEB2CF4-3D84-4E58-A8A6-79B8013A3ADF}" type="datetimeFigureOut">
              <a:rPr lang="en-US" smtClean="0"/>
              <a:pPr/>
              <a:t>11/16/14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66BE00D8-5543-4F50-B5BB-FEE27A2712E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2667000"/>
            <a:ext cx="8305800" cy="1143000"/>
          </a:xfrm>
        </p:spPr>
        <p:txBody>
          <a:bodyPr/>
          <a:lstStyle/>
          <a:p>
            <a:r>
              <a:rPr lang="en-US" sz="4800" dirty="0" smtClean="0"/>
              <a:t>Cell Growth Limits </a:t>
            </a:r>
          </a:p>
          <a:p>
            <a:r>
              <a:rPr lang="en-US" sz="4800" dirty="0" smtClean="0"/>
              <a:t>and Cell Cycle</a:t>
            </a:r>
            <a:endParaRPr lang="en-US" sz="4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37338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G</a:t>
            </a:r>
            <a:r>
              <a:rPr lang="en-US" sz="3200" baseline="-25000" dirty="0" smtClean="0"/>
              <a:t>1</a:t>
            </a:r>
            <a:r>
              <a:rPr lang="en-US" sz="3200" dirty="0" smtClean="0"/>
              <a:t> phase happens directly after the cell divides.</a:t>
            </a:r>
          </a:p>
          <a:p>
            <a:r>
              <a:rPr lang="en-US" sz="3200" dirty="0" smtClean="0"/>
              <a:t>It is where the cell grows and </a:t>
            </a:r>
            <a:r>
              <a:rPr lang="en-US" sz="3200" dirty="0" smtClean="0"/>
              <a:t>carries </a:t>
            </a:r>
            <a:r>
              <a:rPr lang="en-US" sz="3200" dirty="0" smtClean="0"/>
              <a:t>out normal cell functions </a:t>
            </a:r>
            <a:endParaRPr lang="en-US" sz="3200" dirty="0" smtClean="0"/>
          </a:p>
          <a:p>
            <a:r>
              <a:rPr lang="en-US" sz="3200" dirty="0" smtClean="0"/>
              <a:t>Some </a:t>
            </a:r>
            <a:r>
              <a:rPr lang="en-US" sz="3200" dirty="0" smtClean="0"/>
              <a:t>cells exit the cycle at this phase and never reproduce like muscle and nerve cells.</a:t>
            </a:r>
            <a:endParaRPr lang="en-US" sz="3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Gap 1 (G</a:t>
            </a:r>
            <a:r>
              <a:rPr lang="en-US" baseline="-25000" dirty="0" smtClean="0"/>
              <a:t>1</a:t>
            </a:r>
            <a:r>
              <a:rPr lang="en-US" dirty="0" smtClean="0"/>
              <a:t>) Phase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3800" y="4800600"/>
            <a:ext cx="1832429" cy="18669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The synthesis (S) phase is where the cell replicates it DNA.</a:t>
            </a:r>
          </a:p>
          <a:p>
            <a:r>
              <a:rPr lang="en-US" sz="3200" dirty="0" smtClean="0"/>
              <a:t>DNA doubles at this phase.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Synthesis (S) Phase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3200400"/>
            <a:ext cx="5905500" cy="33782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72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In the G</a:t>
            </a:r>
            <a:r>
              <a:rPr lang="en-US" sz="3600" baseline="-25000" dirty="0" smtClean="0"/>
              <a:t>2 </a:t>
            </a:r>
            <a:r>
              <a:rPr lang="en-US" sz="3600" dirty="0" smtClean="0"/>
              <a:t>phase the nucleus gets ready for dividing. </a:t>
            </a:r>
          </a:p>
          <a:p>
            <a:r>
              <a:rPr lang="en-US" sz="3600" dirty="0" smtClean="0"/>
              <a:t>It double checks to make sure there are 2 copies of everything.</a:t>
            </a:r>
          </a:p>
          <a:p>
            <a:r>
              <a:rPr lang="en-US" sz="3600" dirty="0" smtClean="0"/>
              <a:t>After this phase the cell enters mitosis and cytokinesis. </a:t>
            </a:r>
            <a:endParaRPr lang="en-US" sz="3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Gap 2 (G2) Phase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4572000"/>
            <a:ext cx="1959429" cy="2286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Most cells are less than </a:t>
            </a:r>
            <a:r>
              <a:rPr lang="en-US" dirty="0" smtClean="0"/>
              <a:t>100µm (micrometers) </a:t>
            </a:r>
            <a:r>
              <a:rPr lang="en-US" dirty="0" smtClean="0"/>
              <a:t>which is smaller than a period on your paper.</a:t>
            </a:r>
          </a:p>
          <a:p>
            <a:r>
              <a:rPr lang="en-US" dirty="0" smtClean="0"/>
              <a:t>The key factor to why cells are so small is the ratio between the surface area and the volume.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Limits to Cell Size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3352800"/>
            <a:ext cx="5334000" cy="332837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Surface Area = Total area of the surface of a 3D object</a:t>
            </a:r>
          </a:p>
          <a:p>
            <a:r>
              <a:rPr lang="en-US" dirty="0" smtClean="0"/>
              <a:t>Volume = the amount of space occupied by an </a:t>
            </a:r>
            <a:r>
              <a:rPr lang="en-US" dirty="0" err="1" smtClean="0"/>
              <a:t>obhect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Surface Area vs. Volume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2590800"/>
            <a:ext cx="6248400" cy="3954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9285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surface of a cell is covered by the cell membrane and allows nutrients and waste enter/exit the cell. </a:t>
            </a:r>
          </a:p>
          <a:p>
            <a:r>
              <a:rPr lang="en-US" dirty="0"/>
              <a:t>If the cell is too big, the diffusion inside the cell is slow and inefficient so the cell parts will not get all the things they need to function.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Limits to Cell Size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3733800"/>
            <a:ext cx="6659193" cy="2807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146084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Cells </a:t>
            </a:r>
            <a:r>
              <a:rPr lang="en-US" dirty="0" smtClean="0"/>
              <a:t>also need to communicate with all of their organelles and other cells, if the volume of a cell is too big the communication can take to long and the cell will die.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Limits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3276600"/>
            <a:ext cx="2971800" cy="2971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Once a cell reaches it’s size limit it has to </a:t>
            </a:r>
            <a:r>
              <a:rPr lang="en-US" sz="3200" b="1" u="sng" dirty="0" smtClean="0"/>
              <a:t>divide</a:t>
            </a:r>
            <a:r>
              <a:rPr lang="en-US" sz="3200" dirty="0" smtClean="0"/>
              <a:t> or </a:t>
            </a:r>
            <a:r>
              <a:rPr lang="en-US" sz="3200" b="1" u="sng" dirty="0" smtClean="0"/>
              <a:t>stop</a:t>
            </a:r>
            <a:r>
              <a:rPr lang="en-US" sz="3200" dirty="0" smtClean="0"/>
              <a:t> growing. Most divide.</a:t>
            </a:r>
          </a:p>
          <a:p>
            <a:r>
              <a:rPr lang="en-US" sz="3200" dirty="0" smtClean="0"/>
              <a:t>The cell dividing is also a way for the cell to reproduce and heal.</a:t>
            </a:r>
          </a:p>
          <a:p>
            <a:r>
              <a:rPr lang="en-US" sz="3200" dirty="0" smtClean="0"/>
              <a:t>Every </a:t>
            </a:r>
            <a:r>
              <a:rPr lang="en-US" sz="3200" dirty="0" smtClean="0"/>
              <a:t>time a cell goes </a:t>
            </a:r>
            <a:r>
              <a:rPr lang="en-US" sz="3200" dirty="0" smtClean="0"/>
              <a:t>through </a:t>
            </a:r>
            <a:r>
              <a:rPr lang="en-US" sz="3200" dirty="0" smtClean="0"/>
              <a:t>the </a:t>
            </a:r>
            <a:r>
              <a:rPr lang="en-US" sz="3200" dirty="0" smtClean="0"/>
              <a:t>cycle, </a:t>
            </a:r>
            <a:r>
              <a:rPr lang="en-US" sz="3200" dirty="0" smtClean="0"/>
              <a:t>it will </a:t>
            </a:r>
            <a:r>
              <a:rPr lang="en-US" sz="3200" dirty="0" smtClean="0"/>
              <a:t>become </a:t>
            </a:r>
            <a:r>
              <a:rPr lang="en-US" sz="3200" dirty="0" smtClean="0"/>
              <a:t>2 cells.</a:t>
            </a:r>
            <a:endParaRPr lang="en-US" sz="3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The Cell Cycle</a:t>
            </a:r>
            <a:endParaRPr lang="en-US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There are 3 main stages: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u="sng" dirty="0" err="1" smtClean="0"/>
              <a:t>Interphase</a:t>
            </a:r>
            <a:r>
              <a:rPr lang="en-US" sz="2800" b="1" u="sng" dirty="0" smtClean="0"/>
              <a:t>- </a:t>
            </a:r>
            <a:r>
              <a:rPr lang="en-US" sz="2800" dirty="0" smtClean="0"/>
              <a:t>this where the cell grows, carries out it functions, and makes copies of its DNA.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u="sng" dirty="0" smtClean="0"/>
              <a:t>Mitosis</a:t>
            </a:r>
            <a:r>
              <a:rPr lang="en-US" sz="2800" dirty="0" smtClean="0"/>
              <a:t>- the cell’s nucleus and DNA divides.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u="sng" dirty="0" err="1" smtClean="0"/>
              <a:t>Cytokinesis</a:t>
            </a:r>
            <a:r>
              <a:rPr lang="en-US" sz="2800" dirty="0" smtClean="0"/>
              <a:t>- the division of the cytoplasm and all organelles.</a:t>
            </a:r>
          </a:p>
          <a:p>
            <a:pPr marL="514350" indent="-514350"/>
            <a:r>
              <a:rPr lang="en-US" sz="2800" dirty="0" smtClean="0"/>
              <a:t>The cell cycle can take as little as 8 hours or as long as a year but most cells go thru it in 12-24 hrs.</a:t>
            </a:r>
            <a:endParaRPr lang="en-US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 Stages of the Cell Cycle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474248"/>
            <a:ext cx="6468781" cy="4697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Interphase is the part of the cell cycle where the cell grows and replicates and this is broken down into 3 phase.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Gap 1 or G</a:t>
            </a:r>
            <a:r>
              <a:rPr lang="en-US" baseline="-25000" dirty="0" smtClean="0"/>
              <a:t>1.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Synthesis or S 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Gap 2 or G</a:t>
            </a:r>
            <a:r>
              <a:rPr lang="en-US" baseline="-25000" dirty="0" smtClean="0"/>
              <a:t>2.</a:t>
            </a:r>
            <a:endParaRPr lang="en-US" baseline="-25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Stages of Interphase</a:t>
            </a:r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140</TotalTime>
  <Words>450</Words>
  <Application>Microsoft Macintosh PowerPoint</Application>
  <PresentationFormat>On-screen Show (4:3)</PresentationFormat>
  <Paragraphs>39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Paper</vt:lpstr>
      <vt:lpstr>PowerPoint Presentation</vt:lpstr>
      <vt:lpstr>Limits to Cell Size</vt:lpstr>
      <vt:lpstr>Surface Area vs. Volume</vt:lpstr>
      <vt:lpstr>Limits to Cell Size</vt:lpstr>
      <vt:lpstr>More Limits</vt:lpstr>
      <vt:lpstr>The Cell Cycle</vt:lpstr>
      <vt:lpstr>3 Stages of the Cell Cycle</vt:lpstr>
      <vt:lpstr>PowerPoint Presentation</vt:lpstr>
      <vt:lpstr>Stages of Interphase</vt:lpstr>
      <vt:lpstr>Gap 1 (G1) Phase</vt:lpstr>
      <vt:lpstr>Synthesis (S) Phase</vt:lpstr>
      <vt:lpstr>Gap 2 (G2) Phase</vt:lpstr>
    </vt:vector>
  </TitlesOfParts>
  <Company>MCHS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9 Section 1</dc:title>
  <dc:creator>KR</dc:creator>
  <cp:lastModifiedBy>Leah Vercelli</cp:lastModifiedBy>
  <cp:revision>15</cp:revision>
  <dcterms:created xsi:type="dcterms:W3CDTF">2011-10-14T18:48:14Z</dcterms:created>
  <dcterms:modified xsi:type="dcterms:W3CDTF">2014-11-16T23:28:14Z</dcterms:modified>
</cp:coreProperties>
</file>