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349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Chromosomes and Inheritance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1/23/14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G. Podgorski, Biol 1010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3"/>
          </p:nvPr>
        </p:nvSpPr>
        <p:spPr>
          <a:xfrm>
            <a:off x="1146175" y="685800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Chromosomes and Inheritance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1/23/14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G. Podgorski, Biol 1010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3"/>
          </p:nvPr>
        </p:nvSpPr>
        <p:spPr>
          <a:xfrm>
            <a:off x="1146175" y="685800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Chromosomes and Inheritance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1/23/14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G. Podgorski, Biol 1010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3"/>
          </p:nvPr>
        </p:nvSpPr>
        <p:spPr>
          <a:xfrm>
            <a:off x="1146175" y="685800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Chromosomes and Inheritance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1/23/14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G. Podgorski, Biol 1010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3"/>
          </p:nvPr>
        </p:nvSpPr>
        <p:spPr>
          <a:xfrm>
            <a:off x="1146175" y="685800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Chromosomes and Inheritance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1/23/14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G. Podgorski, Biol 1010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3"/>
          </p:nvPr>
        </p:nvSpPr>
        <p:spPr>
          <a:xfrm>
            <a:off x="1146175" y="685800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Chromosomes and Inheritance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1/23/14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G. Podgorski, Biol 1010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3"/>
          </p:nvPr>
        </p:nvSpPr>
        <p:spPr>
          <a:xfrm>
            <a:off x="1146175" y="685800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Chromosomes and Inheritance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1/23/14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G. Podgorski, Biol 1010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3"/>
          </p:nvPr>
        </p:nvSpPr>
        <p:spPr>
          <a:xfrm>
            <a:off x="1146175" y="685800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Chromosomes and Inheritance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1/23/14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G. Podgorski, Biol 1010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3"/>
          </p:nvPr>
        </p:nvSpPr>
        <p:spPr>
          <a:xfrm>
            <a:off x="1146175" y="685800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Chromosomes and Inheritance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1/23/14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G. Podgorski, Biol 1010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3"/>
          </p:nvPr>
        </p:nvSpPr>
        <p:spPr>
          <a:xfrm>
            <a:off x="1146175" y="685800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Chromosomes and Inheritance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1/23/14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G. Podgorski, Biol 1010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3"/>
          </p:nvPr>
        </p:nvSpPr>
        <p:spPr>
          <a:xfrm>
            <a:off x="1146175" y="685800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Chromosomes and Inheritance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1/23/14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G. Podgorski, Biol 1010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3"/>
          </p:nvPr>
        </p:nvSpPr>
        <p:spPr>
          <a:xfrm>
            <a:off x="1146175" y="685800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Chromosomes and Inheritance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1/23/14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G. Podgorski, Biol 1010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3"/>
          </p:nvPr>
        </p:nvSpPr>
        <p:spPr>
          <a:xfrm>
            <a:off x="1146175" y="685800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Chromosomes and Inheritance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1/23/14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G. Podgorski, Biol 1010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3"/>
          </p:nvPr>
        </p:nvSpPr>
        <p:spPr>
          <a:xfrm>
            <a:off x="1146175" y="685800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Chromosomes and Inheritance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1/23/14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G. Podgorski, Biol 1010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3"/>
          </p:nvPr>
        </p:nvSpPr>
        <p:spPr>
          <a:xfrm>
            <a:off x="1146175" y="685800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Chromosomes and Inheritance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1/23/14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G. Podgorski, Biol 1010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3"/>
          </p:nvPr>
        </p:nvSpPr>
        <p:spPr>
          <a:xfrm>
            <a:off x="1181695" y="686404"/>
            <a:ext cx="4497586" cy="34274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Polygenetic traits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Traits that are influenced by more than </a:t>
            </a:r>
            <a:r>
              <a:rPr lang="en-US" sz="32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gene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Ex.  Skin color and Eye color</a:t>
            </a:r>
          </a:p>
          <a:p>
            <a: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3373755"/>
            <a:ext cx="5105399" cy="3433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1143000" y="304800"/>
            <a:ext cx="729142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in Chromosome Number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609600" y="1127125"/>
            <a:ext cx="8169274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in chromosome number are important for health and evolution.</a:t>
            </a:r>
          </a:p>
        </p:txBody>
      </p:sp>
      <p:grpSp>
        <p:nvGrpSpPr>
          <p:cNvPr id="148" name="Shape 148"/>
          <p:cNvGrpSpPr/>
          <p:nvPr/>
        </p:nvGrpSpPr>
        <p:grpSpPr>
          <a:xfrm>
            <a:off x="1219199" y="1905000"/>
            <a:ext cx="6667499" cy="4816475"/>
            <a:chOff x="767" y="1200"/>
            <a:chExt cx="4199" cy="3034"/>
          </a:xfrm>
        </p:grpSpPr>
        <p:pic>
          <p:nvPicPr>
            <p:cNvPr id="149" name="Shape 149"/>
            <p:cNvPicPr preferRelativeResize="0"/>
            <p:nvPr/>
          </p:nvPicPr>
          <p:blipFill rotWithShape="1">
            <a:blip r:embed="rId3">
              <a:alphaModFix/>
            </a:blip>
            <a:srcRect t="8481" b="4430"/>
            <a:stretch/>
          </p:blipFill>
          <p:spPr>
            <a:xfrm>
              <a:off x="1056" y="1200"/>
              <a:ext cx="3647" cy="28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Shape 150"/>
            <p:cNvSpPr txBox="1"/>
            <p:nvPr/>
          </p:nvSpPr>
          <p:spPr>
            <a:xfrm>
              <a:off x="767" y="3984"/>
              <a:ext cx="4199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0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Down syndrome is caused by a change in chromosome number.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609600" y="990600"/>
            <a:ext cx="70104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Aneuploidy occurs when one of the chromosomes is present in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abnormal number of copies.  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3200400" y="152400"/>
            <a:ext cx="231603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Aneuploidy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l="38577" t="7590" r="25642" b="65747"/>
          <a:stretch/>
        </p:blipFill>
        <p:spPr>
          <a:xfrm>
            <a:off x="685800" y="2895600"/>
            <a:ext cx="3271837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l="65717" t="43997" b="33888"/>
          <a:stretch/>
        </p:blipFill>
        <p:spPr>
          <a:xfrm>
            <a:off x="4724400" y="2057400"/>
            <a:ext cx="3308349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l="65717" t="66112" b="12827"/>
          <a:stretch/>
        </p:blipFill>
        <p:spPr>
          <a:xfrm>
            <a:off x="4724400" y="4267200"/>
            <a:ext cx="3308349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1752600" y="6096000"/>
            <a:ext cx="56641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Trisomy and monosomy are two forms of aneuploidy.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304800" y="381000"/>
            <a:ext cx="4178300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 Syndrome is Caused by Trisomy for Chromosome 21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533400"/>
            <a:ext cx="3743324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152400" y="3048000"/>
            <a:ext cx="4724400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Aneuploidy is remarkably common, causing termination of at least 25% of human conceptions.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152400" y="4724400"/>
            <a:ext cx="5029199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Aneuploidy is also a driving force in cancer progression (virtually all cancer cells are aneuploid).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r="70940" b="6714"/>
          <a:stretch/>
        </p:blipFill>
        <p:spPr>
          <a:xfrm>
            <a:off x="76200" y="762000"/>
            <a:ext cx="2590800" cy="446881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700087" y="228600"/>
            <a:ext cx="772519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 Non-Disjunction in Meiosis Causes Aneuploidy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l="29060" r="39315" b="6714"/>
          <a:stretch/>
        </p:blipFill>
        <p:spPr>
          <a:xfrm>
            <a:off x="2667000" y="762000"/>
            <a:ext cx="2819400" cy="4468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l="58974" b="6714"/>
          <a:stretch/>
        </p:blipFill>
        <p:spPr>
          <a:xfrm>
            <a:off x="5486400" y="762000"/>
            <a:ext cx="3657600" cy="4468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l="4843" t="8073" r="7022" b="7610"/>
          <a:stretch/>
        </p:blipFill>
        <p:spPr>
          <a:xfrm>
            <a:off x="1676400" y="1001712"/>
            <a:ext cx="5714999" cy="524668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152400" y="41275"/>
            <a:ext cx="883919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Frequency of Down Syndrome Rises Sharply with Age of the Mother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1981200" y="6384925"/>
            <a:ext cx="5127625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phenomenon is clear – the explanation isn’t.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152400" y="152400"/>
            <a:ext cx="883919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 Chromosome Aneuploid Conditions are Common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t="59985"/>
          <a:stretch/>
        </p:blipFill>
        <p:spPr>
          <a:xfrm>
            <a:off x="398099" y="1504500"/>
            <a:ext cx="8347799" cy="384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3813175" y="152400"/>
            <a:ext cx="1914707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Polyploidy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609600" y="685800"/>
            <a:ext cx="70104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Polyploidy occurs when all the chromosomes are present in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or more copies.  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l="1529" t="2376" r="50200" b="55417"/>
          <a:stretch/>
        </p:blipFill>
        <p:spPr>
          <a:xfrm>
            <a:off x="2260600" y="1682750"/>
            <a:ext cx="4521199" cy="296544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1844675" y="5181600"/>
            <a:ext cx="5470525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Polyploidy is common in plants and rare in animals.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650875" y="241300"/>
            <a:ext cx="779236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Polyploids Are Created When Chromosome Number Doubles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1308100" y="5349875"/>
            <a:ext cx="7312025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common way for this to occur is for the spindle fibers to fail, leaving all chromosomes in one cell.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t="2376" r="50201" b="50820"/>
          <a:stretch/>
        </p:blipFill>
        <p:spPr>
          <a:xfrm>
            <a:off x="1730375" y="957262"/>
            <a:ext cx="5686425" cy="4008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t="2969"/>
          <a:stretch/>
        </p:blipFill>
        <p:spPr>
          <a:xfrm>
            <a:off x="1524000" y="838200"/>
            <a:ext cx="5970587" cy="434498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1600200" y="203200"/>
            <a:ext cx="674685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Polyploidy is a Major Force in Plant Evolution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1570037" y="5318125"/>
            <a:ext cx="6811961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Roughly 35% of flowering plants (the most familiar plant species) arose through polyploidization.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l="7762" t="13799" r="8774" b="13800"/>
          <a:stretch/>
        </p:blipFill>
        <p:spPr>
          <a:xfrm>
            <a:off x="1138237" y="1222375"/>
            <a:ext cx="6784975" cy="4413249"/>
          </a:xfrm>
          <a:prstGeom prst="rect">
            <a:avLst/>
          </a:prstGeom>
          <a:noFill/>
          <a:ln w="5715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53" name="Shape 253"/>
          <p:cNvSpPr txBox="1"/>
          <p:nvPr/>
        </p:nvSpPr>
        <p:spPr>
          <a:xfrm>
            <a:off x="2417763" y="125413"/>
            <a:ext cx="4873824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Crop Species are Polyploid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1295400" y="5867400"/>
            <a:ext cx="7712074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Polyploids, like the one on the left, are larger than their diploid progenitors (strawberry on right).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Eye color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three basic eye colors.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Brown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 lot of melanin pigment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no melanin and we see the blood.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 small amount of melanin in the lower layer of the iris which reflects blue light waves.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does not explain the variations of colors.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it can’t be that simple!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 r="80060" b="9700"/>
          <a:stretch/>
        </p:blipFill>
        <p:spPr>
          <a:xfrm>
            <a:off x="76200" y="996950"/>
            <a:ext cx="2249488" cy="319404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152400" y="5241925"/>
            <a:ext cx="335279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4 types of chromosome structural change – all of them associated with human disorders</a:t>
            </a: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l="26077" r="53982" b="9700"/>
          <a:stretch/>
        </p:blipFill>
        <p:spPr>
          <a:xfrm>
            <a:off x="2362200" y="1066800"/>
            <a:ext cx="2200275" cy="312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 l="80481" b="9700"/>
          <a:stretch/>
        </p:blipFill>
        <p:spPr>
          <a:xfrm>
            <a:off x="6832600" y="3352800"/>
            <a:ext cx="2311400" cy="335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 l="48671" r="20964" b="9700"/>
          <a:stretch/>
        </p:blipFill>
        <p:spPr>
          <a:xfrm>
            <a:off x="3581400" y="3517900"/>
            <a:ext cx="3352799" cy="312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>
            <a:off x="152400" y="76200"/>
            <a:ext cx="88391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 Structural Changes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 l="10352" t="7771" r="6833" b="6148"/>
          <a:stretch/>
        </p:blipFill>
        <p:spPr>
          <a:xfrm>
            <a:off x="1143000" y="914400"/>
            <a:ext cx="6858000" cy="553878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/>
        </p:nvSpPr>
        <p:spPr>
          <a:xfrm>
            <a:off x="381000" y="117475"/>
            <a:ext cx="8321675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Boy with Cri-du-Chat Syndrome – a Debilitating Disorder Caused by Chromosome Deletion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 b="6682"/>
          <a:stretch/>
        </p:blipFill>
        <p:spPr>
          <a:xfrm>
            <a:off x="76200" y="914400"/>
            <a:ext cx="8915400" cy="53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/>
        </p:nvSpPr>
        <p:spPr>
          <a:xfrm>
            <a:off x="304800" y="41275"/>
            <a:ext cx="8397874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Cri-du-Chat is Caused by the Loss of the Short Arm of One Copy of Chromosome 5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 l="9937" r="3728"/>
          <a:stretch/>
        </p:blipFill>
        <p:spPr>
          <a:xfrm>
            <a:off x="1600200" y="685800"/>
            <a:ext cx="6476999" cy="585946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136525" y="76200"/>
            <a:ext cx="8855074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Searching for Chromosomal Defects - Amniocentesis and Chorionic Villus Sampling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/>
        </p:nvSpPr>
        <p:spPr>
          <a:xfrm>
            <a:off x="304800" y="152400"/>
            <a:ext cx="8534399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Searching for Chromosome and Gene Defects – Pre-Implantation Genetic Diagnosis (PGD)</a:t>
            </a:r>
          </a:p>
        </p:txBody>
      </p:sp>
      <p:grpSp>
        <p:nvGrpSpPr>
          <p:cNvPr id="308" name="Shape 308"/>
          <p:cNvGrpSpPr/>
          <p:nvPr/>
        </p:nvGrpSpPr>
        <p:grpSpPr>
          <a:xfrm>
            <a:off x="381000" y="1066800"/>
            <a:ext cx="8763000" cy="3429000"/>
            <a:chOff x="240" y="480"/>
            <a:chExt cx="5520" cy="2160"/>
          </a:xfrm>
        </p:grpSpPr>
        <p:pic>
          <p:nvPicPr>
            <p:cNvPr id="309" name="Shape 309"/>
            <p:cNvPicPr preferRelativeResize="0"/>
            <p:nvPr/>
          </p:nvPicPr>
          <p:blipFill rotWithShape="1">
            <a:blip r:embed="rId3">
              <a:alphaModFix/>
            </a:blip>
            <a:srcRect t="24730" b="22276"/>
            <a:stretch/>
          </p:blipFill>
          <p:spPr>
            <a:xfrm>
              <a:off x="240" y="480"/>
              <a:ext cx="5520" cy="2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Shape 310"/>
            <p:cNvSpPr txBox="1"/>
            <p:nvPr/>
          </p:nvSpPr>
          <p:spPr>
            <a:xfrm>
              <a:off x="3600" y="480"/>
              <a:ext cx="2025" cy="63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0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Removing a cell for diagnosis from a human embryo.</a:t>
              </a:r>
            </a:p>
          </p:txBody>
        </p:sp>
      </p:grpSp>
      <p:pic>
        <p:nvPicPr>
          <p:cNvPr id="311" name="Shape 311"/>
          <p:cNvPicPr preferRelativeResize="0"/>
          <p:nvPr/>
        </p:nvPicPr>
        <p:blipFill rotWithShape="1">
          <a:blip r:embed="rId4">
            <a:alphaModFix/>
          </a:blip>
          <a:srcRect l="4944" r="7946" b="7288"/>
          <a:stretch/>
        </p:blipFill>
        <p:spPr>
          <a:xfrm>
            <a:off x="5334000" y="3924300"/>
            <a:ext cx="3657600" cy="287496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/>
        </p:nvSpPr>
        <p:spPr>
          <a:xfrm>
            <a:off x="2133600" y="5943600"/>
            <a:ext cx="2606674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diagnosis: trisomy 21 (Down syndrome).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Eye color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at least </a:t>
            </a:r>
            <a:r>
              <a:rPr lang="en-US" sz="32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genes responsible for eye color.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 15	- bey 2  	Brown/blue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 15	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bey 1	Brown/nothing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 19	- gey		Green/blue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4343400"/>
            <a:ext cx="28575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Eyes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order to have blue eyes you need to have all three genes indicate blue or nothing.</a:t>
            </a:r>
          </a:p>
          <a:p>
            <a:pPr marL="342900" marR="0" lvl="0" indent="-16510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bey 2  -	Brown/blue			</a:t>
            </a: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bey 1	-	Brown or nothing	</a:t>
            </a: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nothing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gey	-	Green/blue			</a:t>
            </a: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4700" y="4343400"/>
            <a:ext cx="2514599" cy="251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Brown eyes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37925" y="233203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Individuals with Brown eyes have 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three genes expressing brown. IF one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brown, it will mask the other colors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bey 2  -	Brown/blue			</a:t>
            </a:r>
            <a:r>
              <a:rPr lang="en-US" sz="24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bey 1  -	Brown or not			</a:t>
            </a:r>
            <a:r>
              <a:rPr lang="en-US" sz="24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brown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gey	   -	Green/blue			</a:t>
            </a:r>
            <a:r>
              <a:rPr lang="en-US" sz="24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2225"/>
            <a:ext cx="2209799" cy="220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eyes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g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reen eyes, the two brown genes are not expressed and the green gene is present.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bey 2  -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Brown/blue			</a:t>
            </a: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bey 1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Brown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nothing	</a:t>
            </a: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nothing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gey	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Green/blue			</a:t>
            </a:r>
            <a:r>
              <a:rPr lang="en-US" sz="28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</a:p>
          <a:p>
            <a:pPr marL="342900" marR="0" lvl="0" indent="-16510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28089"/>
          <a:stretch/>
        </p:blipFill>
        <p:spPr>
          <a:xfrm>
            <a:off x="1752600" y="4267200"/>
            <a:ext cx="5080000" cy="24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 colors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81000" y="233203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Scientists are not sure exactly how to get hazel but this is their latest idea.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gey gene has a second gene which modifies the  amount of melanin produced.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M= </a:t>
            </a:r>
            <a:r>
              <a:rPr lang="en-US" sz="32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modifier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 or Mm will produce hazel eyes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will produce green eyes</a:t>
            </a:r>
          </a:p>
          <a:p>
            <a:pPr marL="0" marR="0" lvl="0" indent="0" algn="l" rtl="0">
              <a:spcBef>
                <a:spcPts val="640"/>
              </a:spcBef>
              <a:buNone/>
            </a:pPr>
            <a:endParaRPr/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625" y="15240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Violet eyes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Genetically similar to blue eyes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Extremely </a:t>
            </a:r>
            <a:r>
              <a:rPr lang="en-US" sz="32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0750" y="2864925"/>
            <a:ext cx="4762499" cy="317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color eyes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581400" y="1600200"/>
            <a:ext cx="51053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en-US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Heterochromia</a:t>
            </a:r>
          </a:p>
          <a:p>
            <a:pPr marL="342900" marR="0" lvl="0" indent="-342900" algn="l" rtl="0"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en-US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eyes are differently colored or one eye has two different colors.</a:t>
            </a:r>
          </a:p>
          <a:p>
            <a:pPr marL="342900" marR="0" lvl="0" indent="-342900" algn="l" rtl="0"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en-US" sz="2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causes</a:t>
            </a:r>
            <a:r>
              <a:rPr lang="en-US" sz="2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trauma at birth, joining of twins in the womb, etc…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l="17600" r="15200"/>
          <a:stretch/>
        </p:blipFill>
        <p:spPr>
          <a:xfrm>
            <a:off x="228600" y="1676400"/>
            <a:ext cx="3200399" cy="476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Macintosh PowerPoint</Application>
  <PresentationFormat>On-screen Show (4:3)</PresentationFormat>
  <Paragraphs>136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Polygenetic traits</vt:lpstr>
      <vt:lpstr>Eye color</vt:lpstr>
      <vt:lpstr>Eye color</vt:lpstr>
      <vt:lpstr>Blue Eyes</vt:lpstr>
      <vt:lpstr>Brown eyes</vt:lpstr>
      <vt:lpstr>Green eyes</vt:lpstr>
      <vt:lpstr>Other  colors</vt:lpstr>
      <vt:lpstr>Violet eyes</vt:lpstr>
      <vt:lpstr>Different color eyes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Polygenetic traits</dc:title>
  <cp:lastModifiedBy>Leah Vercelli</cp:lastModifiedBy>
  <cp:revision>1</cp:revision>
  <dcterms:modified xsi:type="dcterms:W3CDTF">2015-01-27T17:53:07Z</dcterms:modified>
</cp:coreProperties>
</file>