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13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n.fi.edu/biosci/vessels/arteries.html" TargetMode="External"/><Relationship Id="rId4" Type="http://schemas.openxmlformats.org/officeDocument/2006/relationships/hyperlink" Target="http://sln.fi.edu/biosci/vessels/capillaries.html" TargetMode="External"/><Relationship Id="rId5" Type="http://schemas.openxmlformats.org/officeDocument/2006/relationships/hyperlink" Target="http://sln.fi.edu/biosci/vessels/veins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Blood &amp; circulation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819400"/>
            <a:ext cx="35813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Heart Chambers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Atria (Atrium)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Collects Blood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Thinner walls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Ventricles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Pumps Blood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Large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Thick muscular walls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0500"/>
            <a:ext cx="7467600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16763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4400" b="0" i="0" u="sng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905000"/>
            <a:ext cx="4419599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81000" y="1219200"/>
            <a:ext cx="3505200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If you listen to your heartbeat, it makes a lub dub sound.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81000" y="3733800"/>
            <a:ext cx="3429000" cy="264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is when blood is pushed out of the heart into the body and the </a:t>
            </a:r>
            <a:r>
              <a:rPr lang="en-US" sz="2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dub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is the reloading of the heart with more blood ready to push it out to the body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105400" y="228600"/>
            <a:ext cx="1524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4000" b="1" i="0" u="sng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Dub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2666999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Heart Rate can be determined using a </a:t>
            </a:r>
            <a:r>
              <a:rPr lang="en-US" sz="2800" b="1" i="0" u="sng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Stethoscope</a:t>
            </a:r>
          </a:p>
        </p:txBody>
      </p:sp>
      <p:pic>
        <p:nvPicPr>
          <p:cNvPr id="208" name="Shape 20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304800"/>
            <a:ext cx="58674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124200"/>
            <a:ext cx="167639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Heart Facts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1533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Hold out your hand and make a fist. If you're a kid, your heart is about the same size as your fist, and if you're an adult, it's about the same size as two fists.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heart beats about 100,000 times in one day and about 35 million times in a year. During an average lifetime, the human heart will beat more than 2.5 billion times. </a:t>
            </a:r>
            <a:b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 a tennis ball a good, hard squeeze. You're using about the same amount of force your heart uses to pump blood out to the body. Even at rest, the muscles of the heart work hard--twice as hard as the leg muscles of a person sprinting.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1" u="sng">
                <a:solidFill>
                  <a:schemeClr val="lt1"/>
                </a:solidFill>
              </a:rPr>
              <a:t>Plasma</a:t>
            </a:r>
          </a:p>
          <a:p>
            <a:pPr lvl="1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lt1"/>
                </a:solidFill>
              </a:rPr>
              <a:t>Liquid part of blood</a:t>
            </a:r>
          </a:p>
          <a:p>
            <a:pPr lvl="1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lt1"/>
                </a:solidFill>
              </a:rPr>
              <a:t>Made mostly of water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title" idx="3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A170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#3 Your Blood is made of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575" y="2957475"/>
            <a:ext cx="5115425" cy="39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A170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#3 Your Blood is made of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1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 Blood Cells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They carry oxygen/carbon dioxide to all parts of the body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Contains hemoglobin (iron</a:t>
            </a:r>
            <a:r>
              <a:rPr lang="en-US" sz="2800">
                <a:solidFill>
                  <a:schemeClr val="lt1"/>
                </a:solidFill>
              </a:rPr>
              <a:t>)</a:t>
            </a:r>
          </a:p>
        </p:txBody>
      </p:sp>
      <p:pic>
        <p:nvPicPr>
          <p:cNvPr id="234" name="Shape 2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133600"/>
            <a:ext cx="4343400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1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Fight and kill germs (invading cells) that may enter your bloodstream</a:t>
            </a:r>
          </a:p>
        </p:txBody>
      </p:sp>
      <p:pic>
        <p:nvPicPr>
          <p:cNvPr id="241" name="Shape 2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776250"/>
            <a:ext cx="4190999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A170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#3 Your Blood is made of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28600" y="1861275"/>
            <a:ext cx="42671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1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Platelets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 “scabs” when you cut yourself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Helps stop the bleeding and begins the clotting process</a:t>
            </a:r>
          </a:p>
        </p:txBody>
      </p:sp>
      <p:pic>
        <p:nvPicPr>
          <p:cNvPr id="249" name="Shape 24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0950" y="1724025"/>
            <a:ext cx="4190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A170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#3 Your Blood is made of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7848599" cy="596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Tahoma"/>
              <a:buNone/>
            </a:pPr>
            <a:r>
              <a:rPr lang="en-US" sz="5400" b="1" i="0" u="none" strike="noStrike" cap="none" baseline="0">
                <a:solidFill>
                  <a:srgbClr val="1A1708"/>
                </a:solidFill>
                <a:latin typeface="Tahoma"/>
                <a:ea typeface="Tahoma"/>
                <a:cs typeface="Tahoma"/>
                <a:sym typeface="Tahoma"/>
              </a:rPr>
              <a:t>Circulation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body resembles a large roadmap, There are routes or “arteries” that take you downtown to the “heart” of the city.  </a:t>
            </a:r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9717" r="19717"/>
          <a:stretch/>
        </p:blipFill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" y="228600"/>
            <a:ext cx="8128000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6096000" y="2057400"/>
            <a:ext cx="1066799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2514600" y="2362200"/>
            <a:ext cx="15033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Bicuspid/mitral valve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28600" y="1600200"/>
            <a:ext cx="1503362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Aortic valve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1. Body Veins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52400" y="1219200"/>
            <a:ext cx="5181600" cy="501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Organs throughout the body use the oxygen in the blood.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Then the veins send the blood back to the heart.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447800"/>
            <a:ext cx="2836861" cy="50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 Superior Vena Cava (SVC) / Inferior Vena Cava (IVC)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0" y="1676400"/>
            <a:ext cx="8991600" cy="317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Two largest veins in the body that collect all the deoxygenated blood and bring it to the heart. All veins connect to one of the vena cavas.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1" i="0" u="sng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(Superior – from heart up. Inferior – from heart down.)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733800"/>
            <a:ext cx="2717799" cy="294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2175" y="3717125"/>
            <a:ext cx="3048000" cy="297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3. Right Atrium &amp; 4. Tricuspid Valve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371600"/>
            <a:ext cx="5105399" cy="51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1447800"/>
            <a:ext cx="2435224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5. Right Ventricle &amp; 6. Pulmonary Valve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371600"/>
            <a:ext cx="51053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7. Pulmonary Artery to 8. Lungs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600200"/>
            <a:ext cx="6324600" cy="511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-228600" y="309875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9. Capillaries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2"/>
                </a:solidFill>
              </a:rPr>
              <a:t>Where oxygen and carbon dioxide exchange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042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10. Pulmonary Vein (back to heart)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600200"/>
            <a:ext cx="6324600" cy="511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11. Left Atrium &amp; 12. Mitral (Bicuspid) Valve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71600"/>
            <a:ext cx="5105399" cy="51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828800"/>
            <a:ext cx="2527300" cy="19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13. Left Ventricle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371600"/>
            <a:ext cx="51053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708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3 Major Parts of the Circulatory system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Blood Vessels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routes blood travels</a:t>
            </a:r>
          </a:p>
          <a:p>
            <a:pPr marL="342900" marR="0" lvl="0" indent="-88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pumps or pushes blood through body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carries important “ *stuff ” through body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762000" y="54864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 Stuff – includes oxygen, food, &amp; waste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-228600" y="3048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14. Aortic Valve &amp; 15. Aorta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0" y="1676400"/>
            <a:ext cx="8991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371600"/>
            <a:ext cx="51053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16. Body Arteries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1066800" y="1600200"/>
            <a:ext cx="3290886" cy="501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Rich oxygenated blood is sent back to the body and its organs through the arteries.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575" y="1219200"/>
            <a:ext cx="3071812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# 1 </a:t>
            </a:r>
            <a:r>
              <a:rPr lang="en-US" sz="4000" b="1" i="0" u="sng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Blood Vessels</a:t>
            </a: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: One Way Streets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1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Blood Vessels</a:t>
            </a: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resemble very long and skinny tunnels that are all through your body.</a:t>
            </a:r>
          </a:p>
        </p:txBody>
      </p:sp>
      <p:pic>
        <p:nvPicPr>
          <p:cNvPr id="134" name="Shape 1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371600"/>
            <a:ext cx="36576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135562"/>
            <a:ext cx="2971799" cy="1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228525" y="1493049"/>
            <a:ext cx="8686943" cy="3871912"/>
            <a:chOff x="457200" y="623887"/>
            <a:chExt cx="4878387" cy="3871912"/>
          </a:xfrm>
        </p:grpSpPr>
        <p:sp>
          <p:nvSpPr>
            <p:cNvPr id="142" name="Shape 142"/>
            <p:cNvSpPr/>
            <p:nvPr/>
          </p:nvSpPr>
          <p:spPr>
            <a:xfrm>
              <a:off x="457200" y="623887"/>
              <a:ext cx="4878387" cy="3871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" name="Shape 143"/>
            <p:cNvCxnSpPr/>
            <p:nvPr/>
          </p:nvCxnSpPr>
          <p:spPr>
            <a:xfrm rot="10800000">
              <a:off x="2897274" y="2144711"/>
              <a:ext cx="1639799" cy="228600"/>
            </a:xfrm>
            <a:prstGeom prst="bentConnector3">
              <a:avLst>
                <a:gd name="adj1" fmla="val 50000"/>
              </a:avLst>
            </a:prstGeom>
            <a:noFill/>
            <a:ln w="2857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-5400000">
              <a:off x="2783680" y="2258218"/>
              <a:ext cx="228600" cy="1587"/>
            </a:xfrm>
            <a:prstGeom prst="straightConnector1">
              <a:avLst/>
            </a:prstGeom>
            <a:noFill/>
            <a:ln w="2857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 rot="10800000" flipH="1">
              <a:off x="1257299" y="2144711"/>
              <a:ext cx="1639799" cy="228600"/>
            </a:xfrm>
            <a:prstGeom prst="bentConnector3">
              <a:avLst>
                <a:gd name="adj1" fmla="val 50000"/>
              </a:avLst>
            </a:prstGeom>
            <a:noFill/>
            <a:ln w="2857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6" name="Shape 146"/>
            <p:cNvSpPr/>
            <p:nvPr/>
          </p:nvSpPr>
          <p:spPr>
            <a:xfrm>
              <a:off x="457200" y="1268412"/>
              <a:ext cx="4878387" cy="876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87775" tIns="43875" rIns="87775" bIns="43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708"/>
                </a:buClr>
                <a:buSzPct val="25000"/>
                <a:buFont typeface="Arial"/>
                <a:buNone/>
              </a:pPr>
              <a:r>
                <a:rPr lang="en-US" sz="4600" b="0" i="0" u="none" strike="noStrike" cap="none" baseline="0">
                  <a:solidFill>
                    <a:srgbClr val="1A1708"/>
                  </a:solidFill>
                  <a:latin typeface="Arial"/>
                  <a:ea typeface="Arial"/>
                  <a:cs typeface="Arial"/>
                  <a:sym typeface="Arial"/>
                </a:rPr>
                <a:t>3 Types of Blood Vessels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50862" y="2373311"/>
              <a:ext cx="1411287" cy="774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87775" tIns="43875" rIns="87775" bIns="43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800" b="0" i="0" u="sng" strike="noStrike" cap="none" baseline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Arteries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2190750" y="2373311"/>
              <a:ext cx="1411287" cy="774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4149C"/>
                </a:gs>
                <a:gs pos="100000">
                  <a:srgbClr val="CC3300">
                    <a:alpha val="97647"/>
                  </a:srgbClr>
                </a:gs>
              </a:gsLst>
              <a:lin ang="10800000" scaled="0"/>
            </a:gra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87775" tIns="43875" rIns="87775" bIns="43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600" b="0" i="0" u="sng" strike="noStrike" cap="none" baseline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Capillaries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3830637" y="2373311"/>
              <a:ext cx="1411287" cy="774700"/>
            </a:xfrm>
            <a:prstGeom prst="roundRect">
              <a:avLst>
                <a:gd name="adj" fmla="val 16667"/>
              </a:avLst>
            </a:prstGeom>
            <a:solidFill>
              <a:srgbClr val="24149C"/>
            </a:solidFill>
            <a:ln w="9525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87775" tIns="43875" rIns="87775" bIns="43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4000" b="0" i="0" u="sng" strike="noStrike" cap="none" baseline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Veins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Arteries	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825" y="1262062"/>
            <a:ext cx="5413375" cy="444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371600"/>
            <a:ext cx="2755900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5791200" cy="5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628900"/>
            <a:ext cx="3298824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143000" y="1219200"/>
            <a:ext cx="6705599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Sight of oxygen and carbon dioxide exchange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667000"/>
            <a:ext cx="3441700" cy="393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3175"/>
            <a:ext cx="8229600" cy="5516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#2 </a:t>
            </a:r>
            <a:r>
              <a:rPr lang="en-US" sz="4400" b="0" i="0" u="sng" strike="noStrike" cap="none" baseline="0">
                <a:solidFill>
                  <a:srgbClr val="1A1708"/>
                </a:solidFill>
                <a:latin typeface="Arial"/>
                <a:ea typeface="Arial"/>
                <a:cs typeface="Arial"/>
                <a:sym typeface="Arial"/>
              </a:rPr>
              <a:t>The Heart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chambers ( or compartments 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upper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chambers : Left 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				 				</a:t>
            </a:r>
            <a:r>
              <a:rPr lang="en-US" sz="3200">
                <a:solidFill>
                  <a:schemeClr val="lt1"/>
                </a:solidFill>
              </a:rPr>
              <a:t> 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 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Atri</a:t>
            </a:r>
            <a:r>
              <a:rPr lang="en-US" sz="3200" b="1">
                <a:solidFill>
                  <a:schemeClr val="lt1"/>
                </a:solidFill>
              </a:rPr>
              <a:t>um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chambers : Left 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 				 Right 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311973"/>
            <a:ext cx="2595300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Macintosh PowerPoint</Application>
  <PresentationFormat>On-screen Show (4:3)</PresentationFormat>
  <Paragraphs>105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Blood &amp; circulation</vt:lpstr>
      <vt:lpstr>Circulation</vt:lpstr>
      <vt:lpstr>3 Major Parts of the Circulatory system</vt:lpstr>
      <vt:lpstr># 1 Blood Vessels : One Way Streets</vt:lpstr>
      <vt:lpstr>PowerPoint Presentation</vt:lpstr>
      <vt:lpstr>Arteries </vt:lpstr>
      <vt:lpstr>Veins</vt:lpstr>
      <vt:lpstr>Capillaries</vt:lpstr>
      <vt:lpstr>PowerPoint Presentation</vt:lpstr>
      <vt:lpstr>The Heart Chambers</vt:lpstr>
      <vt:lpstr>PowerPoint Presentation</vt:lpstr>
      <vt:lpstr>Lub   </vt:lpstr>
      <vt:lpstr>PowerPoint Presentation</vt:lpstr>
      <vt:lpstr>Heart Facts</vt:lpstr>
      <vt:lpstr>PowerPoint Presentation</vt:lpstr>
      <vt:lpstr>#3 Your Blood is made of</vt:lpstr>
      <vt:lpstr>#3 Your Blood is made of</vt:lpstr>
      <vt:lpstr>#3 Your Blood is made of</vt:lpstr>
      <vt:lpstr>PowerPoint Presentation</vt:lpstr>
      <vt:lpstr>PowerPoint Presentation</vt:lpstr>
      <vt:lpstr>1. Body Veins</vt:lpstr>
      <vt:lpstr>2. Superior Vena Cava (SVC) / Inferior Vena Cava (IVC)</vt:lpstr>
      <vt:lpstr>3. Right Atrium &amp; 4. Tricuspid Valve</vt:lpstr>
      <vt:lpstr>5. Right Ventricle &amp; 6. Pulmonary Valve</vt:lpstr>
      <vt:lpstr>7. Pulmonary Artery to 8. Lungs</vt:lpstr>
      <vt:lpstr>9. Capillaries Where oxygen and carbon dioxide exchange</vt:lpstr>
      <vt:lpstr>10. Pulmonary Vein (back to heart)</vt:lpstr>
      <vt:lpstr>11. Left Atrium &amp; 12. Mitral (Bicuspid) Valve</vt:lpstr>
      <vt:lpstr>13. Left Ventricle</vt:lpstr>
      <vt:lpstr>14. Aortic Valve &amp; 15. Aorta</vt:lpstr>
      <vt:lpstr>16. Body Arteries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&amp; circulation</dc:title>
  <cp:lastModifiedBy>Leah Vercelli</cp:lastModifiedBy>
  <cp:revision>1</cp:revision>
  <dcterms:modified xsi:type="dcterms:W3CDTF">2015-03-05T16:15:26Z</dcterms:modified>
</cp:coreProperties>
</file>