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2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94557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hape 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1371600"/>
            <a:ext cx="4437827" cy="477306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685800" y="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b="0">
                <a:latin typeface="Indie Flower"/>
                <a:ea typeface="Indie Flower"/>
                <a:cs typeface="Indie Flower"/>
                <a:sym typeface="Indie Flower"/>
              </a:rPr>
              <a:t>The </a:t>
            </a:r>
            <a:r>
              <a:rPr lang="en-US" b="0" i="0" u="none" strike="noStrike" cap="none" baseline="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Digestive System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76200"/>
            <a:ext cx="3352799" cy="33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-28815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b="0" i="0" u="none" strike="noStrike" cap="none" baseline="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Esophagus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ten inches long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Functions:</a:t>
            </a:r>
          </a:p>
          <a:p>
            <a:pPr marL="1143000" marR="0" lvl="2" indent="-2667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Secretes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ucus</a:t>
            </a:r>
          </a:p>
          <a:p>
            <a:pPr marL="1143000" marR="0" lvl="2" indent="-2667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Moves food down the GI tract with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30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eristalsis</a:t>
            </a:r>
          </a:p>
          <a:p>
            <a:pPr marL="2057400" marR="0" lvl="4" indent="-292100" algn="l" rtl="0">
              <a:spcBef>
                <a:spcPts val="400"/>
              </a:spcBef>
              <a:buClr>
                <a:srgbClr val="FF0000"/>
              </a:buClr>
              <a:buSzPct val="100000"/>
              <a:buFont typeface="Arial"/>
              <a:buChar char="»"/>
            </a:pPr>
            <a:r>
              <a:rPr lang="en-US" sz="30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Wave like muscle contractions</a:t>
            </a:r>
          </a:p>
          <a:p>
            <a:pPr marL="2057400" marR="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2350" y="2842500"/>
            <a:ext cx="4179300" cy="40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Stomach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8450" y="1196775"/>
            <a:ext cx="9047100" cy="279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muscular bag that holds the food you eat and further </a:t>
            </a:r>
            <a:r>
              <a:rPr lang="en-US" sz="3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breaks it down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through chemical digestion.</a:t>
            </a:r>
          </a:p>
          <a:p>
            <a:pPr marR="0" lvl="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food is now called </a:t>
            </a:r>
            <a:r>
              <a:rPr lang="en-U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30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hyme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8356375" y="6252875"/>
            <a:ext cx="547500" cy="24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152400"/>
            <a:ext cx="4439919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-965300" y="231425"/>
            <a:ext cx="658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Small Intestine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meters long (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~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 feet)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Absorbs the nutrients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 in the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hyme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Contains finger-like projections called </a:t>
            </a:r>
            <a:r>
              <a:rPr lang="en-US" sz="3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villi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to increase surface area.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0" y="4571998"/>
            <a:ext cx="2819400" cy="2111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Large Intestine/Colon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Around 5 feet long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Absorbs what the small intestine misses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Removes water to solidify waste.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buNone/>
            </a:pPr>
            <a:endParaRPr/>
          </a:p>
        </p:txBody>
      </p:sp>
      <p:pic>
        <p:nvPicPr>
          <p:cNvPr id="141" name="Shape 14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70400" y="3462900"/>
            <a:ext cx="5203200" cy="33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8500450" y="6382550"/>
            <a:ext cx="403499" cy="25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>
                <a:latin typeface="Lobster"/>
                <a:ea typeface="Lobster"/>
                <a:cs typeface="Lobster"/>
                <a:sym typeface="Lobster"/>
              </a:rPr>
              <a:t>Rectum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240000"/>
            <a:ext cx="8229600" cy="154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3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ectum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stores waste before it is eliminated 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3975" y="2309225"/>
            <a:ext cx="6296099" cy="461712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8558100" y="6411375"/>
            <a:ext cx="360299" cy="20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7" y="1321975"/>
            <a:ext cx="4190999" cy="532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Accessory Organs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0" y="15425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part of the GI tract</a:t>
            </a: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Plays critical role in digestion</a:t>
            </a: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Includes: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Liver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Gall Bladder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Pancre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 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Appendix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000" b="0" i="0" u="none" strike="noStrike" cap="none" baseline="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Liver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8229600" cy="18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Affects digestion by </a:t>
            </a:r>
            <a:r>
              <a:rPr lang="en-US" sz="3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producing bile</a:t>
            </a:r>
          </a:p>
          <a:p>
            <a:pPr marL="1143000" marR="0" lvl="2" indent="-266700" algn="l" rtl="0">
              <a:spcBef>
                <a:spcPts val="48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Bile breaks down Lipids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Filters toxins including drugs and alcohol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00" y="3019525"/>
            <a:ext cx="2857500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4800" y="3217650"/>
            <a:ext cx="4217187" cy="337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b="0" i="0" u="none" strike="noStrike" cap="none" baseline="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Gall</a:t>
            </a:r>
            <a:r>
              <a:rPr lang="en-US" sz="4800" b="0">
                <a:latin typeface="Lobster"/>
                <a:ea typeface="Lobster"/>
                <a:cs typeface="Lobster"/>
                <a:sym typeface="Lobster"/>
              </a:rPr>
              <a:t>b</a:t>
            </a:r>
            <a:r>
              <a:rPr lang="en-US" sz="4800" b="0" i="0" u="none" strike="noStrike" cap="none" baseline="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ladder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2832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Stores bile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created in the liver and later brings it to the small intestine.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4823" y="2523725"/>
            <a:ext cx="5833799" cy="39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8601325" y="6281700"/>
            <a:ext cx="230400" cy="3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b="0" i="0" u="none" strike="noStrike" cap="none" baseline="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Pancreas</a:t>
            </a: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993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Produces digestive enzymes to </a:t>
            </a:r>
            <a:r>
              <a:rPr lang="en-US" sz="3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digest fats, proteins, and carbohydrates.</a:t>
            </a:r>
          </a:p>
          <a:p>
            <a:pPr marL="342900" marR="0" lvl="0" indent="-342900" algn="l" rtl="0">
              <a:spcBef>
                <a:spcPts val="640"/>
              </a:spcBef>
              <a:buClr>
                <a:srgbClr val="0C0C0C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Creates insulin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glucagon to </a:t>
            </a:r>
            <a:r>
              <a:rPr lang="en-US" sz="3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regulate blood sugar.</a:t>
            </a:r>
          </a:p>
          <a:p>
            <a:pPr marR="0" lvl="1" algn="l" rtl="0">
              <a:spcBef>
                <a:spcPts val="640"/>
              </a:spcBef>
              <a:buClr>
                <a:srgbClr val="FF0000"/>
              </a:buClr>
              <a:buSzPct val="100000"/>
              <a:buFont typeface="Calibri"/>
              <a:buChar char="–"/>
            </a:pPr>
            <a:r>
              <a:rPr lang="en-US" sz="32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Insulin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lowers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blood sugar</a:t>
            </a:r>
          </a:p>
          <a:p>
            <a:pPr marR="0" lvl="1" algn="l" rtl="0">
              <a:spcBef>
                <a:spcPts val="640"/>
              </a:spcBef>
              <a:buClr>
                <a:srgbClr val="FF0000"/>
              </a:buClr>
              <a:buSzPct val="100000"/>
              <a:buFont typeface="Calibri"/>
              <a:buChar char="–"/>
            </a:pPr>
            <a:r>
              <a:rPr lang="en-US" sz="32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Glucagon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raises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blood sugar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2700" y="4161475"/>
            <a:ext cx="3546116" cy="269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b="0" i="0" u="none" strike="noStrike" cap="none" baseline="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Appendix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13408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Believed to have been used to break down bones in our an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cestors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Serves </a:t>
            </a:r>
            <a:r>
              <a:rPr lang="en-US" sz="3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little/no purpose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digestion.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Located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intestine ends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intestine starts.</a:t>
            </a:r>
          </a:p>
        </p:txBody>
      </p:sp>
      <p:pic>
        <p:nvPicPr>
          <p:cNvPr id="187" name="Shape 18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91650" y="4034825"/>
            <a:ext cx="4336800" cy="282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8298750" y="6353725"/>
            <a:ext cx="461099" cy="23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2800" y="244944"/>
            <a:ext cx="7024799" cy="614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0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Digestion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87300" y="1046200"/>
            <a:ext cx="8461499" cy="93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40080" marR="0" lvl="1" indent="-359156" algn="l" rtl="0">
              <a:spcBef>
                <a:spcPts val="480"/>
              </a:spcBef>
              <a:buClr>
                <a:srgbClr val="000000"/>
              </a:buClr>
              <a:buSzPct val="100000"/>
              <a:buFont typeface="Noto Symbol"/>
              <a:buChar char="○"/>
            </a:pPr>
            <a:r>
              <a:rPr lang="en-US" sz="3000" b="1" i="0" u="sng" strike="noStrike" cap="none" baseline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Digestion</a:t>
            </a:r>
            <a:r>
              <a:rPr lang="en-US" sz="3000" b="0" i="0" u="none" strike="noStrike" cap="none" baseline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is </a:t>
            </a:r>
            <a:r>
              <a:rPr lang="en-US" sz="3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when </a:t>
            </a:r>
            <a:r>
              <a:rPr lang="en-US" sz="3000" b="0" i="0" u="none" strike="noStrike" cap="none" baseline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our body </a:t>
            </a:r>
            <a:r>
              <a:rPr lang="en-US" sz="3000" b="0" i="1" u="none" strike="noStrike" cap="none" baseline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breaks down </a:t>
            </a:r>
            <a:r>
              <a:rPr lang="en-US" sz="3000" b="0" i="0" u="none" strike="noStrike" cap="none" baseline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food </a:t>
            </a:r>
            <a:r>
              <a:rPr lang="en-US" sz="30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and uses it</a:t>
            </a:r>
            <a:r>
              <a:rPr lang="en-US" sz="3000" b="0" i="1" u="none" strike="noStrike" cap="none" baseline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000" b="0" i="0" u="none" strike="noStrike" cap="none" baseline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for </a:t>
            </a:r>
            <a:r>
              <a:rPr lang="en-US" sz="3000" b="0" i="0" u="sng" strike="noStrike" cap="none" baseline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energy</a:t>
            </a:r>
          </a:p>
        </p:txBody>
      </p:sp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6350" y="2165150"/>
            <a:ext cx="3331275" cy="461937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/>
        </p:nvSpPr>
        <p:spPr>
          <a:xfrm>
            <a:off x="8316000" y="6372000"/>
            <a:ext cx="566999" cy="31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 of Digestion: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3120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Break down 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eaten</a:t>
            </a:r>
            <a:r>
              <a:rPr lang="en-US" sz="3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substances so the body can use them.</a:t>
            </a:r>
          </a:p>
          <a:p>
            <a:pPr marL="1143000" marR="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667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Mechanical</a:t>
            </a:r>
            <a:r>
              <a:rPr lang="en-US" sz="3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Digestion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The physical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breakdown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food. (Che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wing and moving)</a:t>
            </a:r>
          </a:p>
          <a:p>
            <a:pPr marL="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30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667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</a:t>
            </a:r>
            <a:r>
              <a:rPr lang="en-US" sz="3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Digestion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The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breakdown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food caused by various acids a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nd 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enzymes in the body.</a:t>
            </a:r>
          </a:p>
          <a:p>
            <a:pPr marL="914400" marR="0" lvl="0" indent="0" algn="l" rtl="0">
              <a:spcBef>
                <a:spcPts val="480"/>
              </a:spcBef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marR="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															E</a:t>
            </a:r>
          </a:p>
          <a:p>
            <a:pPr marL="1600200" marR="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2257650" y="245825"/>
            <a:ext cx="46286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>
                <a:latin typeface="Lobster"/>
                <a:ea typeface="Lobster"/>
                <a:cs typeface="Lobster"/>
                <a:sym typeface="Lobster"/>
              </a:rPr>
              <a:t>Digestive System Organs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967187"/>
            <a:ext cx="4040099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400" b="1">
                <a:latin typeface="Georgia"/>
                <a:ea typeface="Georgia"/>
                <a:cs typeface="Georgia"/>
                <a:sym typeface="Georgia"/>
              </a:rPr>
              <a:t>Gastrointestinal Tract</a:t>
            </a:r>
          </a:p>
          <a:p>
            <a:pPr>
              <a:spcBef>
                <a:spcPts val="0"/>
              </a:spcBef>
              <a:buNone/>
            </a:pPr>
            <a:r>
              <a:rPr lang="en-US" sz="2200">
                <a:solidFill>
                  <a:srgbClr val="3E3D2D"/>
                </a:solidFill>
                <a:latin typeface="Questrial"/>
                <a:ea typeface="Questrial"/>
                <a:cs typeface="Questrial"/>
                <a:sym typeface="Questrial"/>
              </a:rPr>
              <a:t>Food actually moves through these organs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1422500" y="2607100"/>
            <a:ext cx="4040099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2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Mouth</a:t>
            </a:r>
          </a:p>
          <a:p>
            <a:pPr lvl="2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Pharynx</a:t>
            </a:r>
          </a:p>
          <a:p>
            <a:pPr lvl="2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Esophagus</a:t>
            </a:r>
          </a:p>
          <a:p>
            <a:pPr lvl="2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Stomach</a:t>
            </a:r>
          </a:p>
          <a:p>
            <a:pPr lvl="2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Intestine</a:t>
            </a:r>
          </a:p>
          <a:p>
            <a:pPr lvl="2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Intestine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Rectum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4645025" y="1967187"/>
            <a:ext cx="4041900" cy="63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US" sz="24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Accessory Organs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200">
                <a:solidFill>
                  <a:srgbClr val="3E3D2D"/>
                </a:solidFill>
                <a:latin typeface="Questrial"/>
                <a:ea typeface="Questrial"/>
                <a:cs typeface="Questrial"/>
                <a:sym typeface="Questrial"/>
              </a:rPr>
              <a:t>Food does not move through these organs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4"/>
          </p:nvPr>
        </p:nvSpPr>
        <p:spPr>
          <a:xfrm>
            <a:off x="6143400" y="2607100"/>
            <a:ext cx="40419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2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Liver</a:t>
            </a:r>
          </a:p>
          <a:p>
            <a:pPr lvl="2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Gall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ladder</a:t>
            </a:r>
          </a:p>
          <a:p>
            <a:pPr lvl="2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Pancreas 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Appendix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The Gastrointestinal (</a:t>
            </a:r>
            <a:r>
              <a:rPr lang="en-US" sz="44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GI</a:t>
            </a:r>
            <a:r>
              <a:rPr lang="en-US" sz="4400" b="0" i="0" u="none" strike="noStrike" cap="none" baseline="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) Tract 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16601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What is it?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series of tubes that create a direct </a:t>
            </a:r>
            <a:r>
              <a:rPr lang="en-US" sz="3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link/path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organ to organ.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286000"/>
            <a:ext cx="3733800" cy="409680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8399600" y="6425775"/>
            <a:ext cx="403499" cy="28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000" b="0" i="0" u="none" strike="noStrike" cap="none" baseline="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Mouth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Teeth break down food into smaller pieces (Mechanical Digestion)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tongue mixes food with saliva that contains the enzyme </a:t>
            </a:r>
            <a:r>
              <a:rPr lang="en-US" sz="3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amylase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(Chemical Digestion)</a:t>
            </a: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9150" y="3580200"/>
            <a:ext cx="4913099" cy="31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255825" y="185700"/>
            <a:ext cx="7024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000" b="0" i="0" u="none" strike="noStrike" cap="none" baseline="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Mouth</a:t>
            </a:r>
            <a:r>
              <a:rPr lang="en-US" sz="4000" b="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(teeth)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0" y="1503000"/>
            <a:ext cx="5321400" cy="3990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92176" algn="l" rtl="0">
              <a:spcBef>
                <a:spcPts val="0"/>
              </a:spcBef>
              <a:buClr>
                <a:srgbClr val="000000"/>
              </a:buClr>
              <a:buSzPct val="100000"/>
              <a:buFont typeface="Noto Symbol"/>
              <a:buChar char="○"/>
            </a:pPr>
            <a:r>
              <a:rPr lang="en-US" sz="3600" b="1" i="0" u="none" strike="noStrike" cap="none" baseline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Incisors</a:t>
            </a:r>
            <a:r>
              <a:rPr lang="en-US" sz="3600" b="0" i="0" u="none" strike="noStrike" cap="none" baseline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: sharp front teeth</a:t>
            </a:r>
          </a:p>
          <a:p>
            <a:pPr marL="640080" marR="0" lvl="1" indent="-406908" algn="l" rtl="0">
              <a:spcBef>
                <a:spcPts val="440"/>
              </a:spcBef>
              <a:buClr>
                <a:srgbClr val="000000"/>
              </a:buClr>
              <a:buSzPct val="100000"/>
              <a:buFont typeface="Noto Symbol"/>
              <a:buChar char="○"/>
            </a:pPr>
            <a:r>
              <a:rPr lang="en-US" sz="3600" b="0" i="0" u="none" strike="noStrike" cap="none" baseline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Cut food into smaller p</a:t>
            </a:r>
            <a:r>
              <a:rPr lang="en-US" sz="36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ieces</a:t>
            </a:r>
          </a:p>
          <a:p>
            <a:pPr marL="457200" marR="0" lvl="0" indent="0" algn="l" rtl="0">
              <a:spcBef>
                <a:spcPts val="440"/>
              </a:spcBef>
              <a:buNone/>
            </a:pPr>
            <a:endParaRPr sz="36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92176" algn="l" rtl="0">
              <a:spcBef>
                <a:spcPts val="480"/>
              </a:spcBef>
              <a:buClr>
                <a:srgbClr val="000000"/>
              </a:buClr>
              <a:buSzPct val="100000"/>
              <a:buFont typeface="Noto Symbol"/>
              <a:buChar char="○"/>
            </a:pPr>
            <a:r>
              <a:rPr lang="en-US" sz="3600" b="1" i="0" u="none" strike="noStrike" cap="none" baseline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Molars</a:t>
            </a:r>
            <a:r>
              <a:rPr lang="en-US" sz="3600" b="0" i="0" u="none" strike="noStrike" cap="none" baseline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: flat back teeth</a:t>
            </a:r>
          </a:p>
          <a:p>
            <a:pPr marL="640080" marR="0" lvl="1" indent="-406908" algn="l" rtl="0">
              <a:spcBef>
                <a:spcPts val="440"/>
              </a:spcBef>
              <a:buClr>
                <a:srgbClr val="000000"/>
              </a:buClr>
              <a:buSzPct val="100000"/>
              <a:buFont typeface="Noto Symbol"/>
              <a:buChar char="○"/>
            </a:pPr>
            <a:r>
              <a:rPr lang="en-US" sz="3600" b="0" i="0" u="none" strike="noStrike" cap="none" baseline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Grind food to increase surface area</a:t>
            </a:r>
          </a:p>
          <a:p>
            <a:pPr marL="0" marR="0" lvl="0" indent="0" algn="l" rtl="0">
              <a:spcBef>
                <a:spcPts val="480"/>
              </a:spcBef>
              <a:buNone/>
            </a:pPr>
            <a:endParaRPr sz="24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1300" y="1433550"/>
            <a:ext cx="3822700" cy="39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8658950" y="6425775"/>
            <a:ext cx="389100" cy="31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227025" y="345775"/>
            <a:ext cx="7024799" cy="7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4000" b="0" i="0" u="none" strike="noStrike" cap="none" baseline="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Mouth</a:t>
            </a:r>
            <a:r>
              <a:rPr lang="en-US" sz="4000" b="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(palates)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0" y="1328700"/>
            <a:ext cx="8077199" cy="212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81000" rtl="0">
              <a:spcBef>
                <a:spcPts val="480"/>
              </a:spcBef>
              <a:buClr>
                <a:srgbClr val="3E3D2D"/>
              </a:buClr>
              <a:buSzPct val="100000"/>
              <a:buFont typeface="Questrial"/>
              <a:buChar char="•"/>
            </a:pPr>
            <a:r>
              <a:rPr lang="en-US" sz="2400" b="1" u="sng">
                <a:solidFill>
                  <a:srgbClr val="3E3D2D"/>
                </a:solidFill>
                <a:latin typeface="Questrial"/>
                <a:ea typeface="Questrial"/>
                <a:cs typeface="Questrial"/>
                <a:sym typeface="Questrial"/>
              </a:rPr>
              <a:t>Hard palate</a:t>
            </a:r>
            <a:r>
              <a:rPr lang="en-US" sz="2400" b="1">
                <a:solidFill>
                  <a:srgbClr val="3E3D2D"/>
                </a:solidFill>
                <a:latin typeface="Questrial"/>
                <a:ea typeface="Questrial"/>
                <a:cs typeface="Questrial"/>
                <a:sym typeface="Questrial"/>
              </a:rPr>
              <a:t>:</a:t>
            </a:r>
            <a:r>
              <a:rPr lang="en-US" sz="2400">
                <a:solidFill>
                  <a:srgbClr val="3E3D2D"/>
                </a:solidFill>
                <a:latin typeface="Questrial"/>
                <a:ea typeface="Questrial"/>
                <a:cs typeface="Questrial"/>
                <a:sym typeface="Questrial"/>
              </a:rPr>
              <a:t> used in cooperation with the tongue to help break down food</a:t>
            </a:r>
          </a:p>
          <a:p>
            <a:pPr lvl="0" indent="179324" rtl="0">
              <a:spcBef>
                <a:spcPts val="480"/>
              </a:spcBef>
              <a:buClr>
                <a:srgbClr val="94C600"/>
              </a:buClr>
              <a:buNone/>
            </a:pPr>
            <a:endParaRPr sz="2400">
              <a:solidFill>
                <a:srgbClr val="3E3D2D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81000" rtl="0">
              <a:spcBef>
                <a:spcPts val="480"/>
              </a:spcBef>
              <a:buClr>
                <a:srgbClr val="3E3D2D"/>
              </a:buClr>
              <a:buSzPct val="100000"/>
              <a:buFont typeface="Questrial"/>
              <a:buChar char="•"/>
            </a:pPr>
            <a:r>
              <a:rPr lang="en-US" sz="2400" b="1" u="sng">
                <a:solidFill>
                  <a:srgbClr val="3E3D2D"/>
                </a:solidFill>
                <a:latin typeface="Questrial"/>
                <a:ea typeface="Questrial"/>
                <a:cs typeface="Questrial"/>
                <a:sym typeface="Questrial"/>
              </a:rPr>
              <a:t>Soft palate:</a:t>
            </a:r>
            <a:r>
              <a:rPr lang="en-US" sz="2400" b="1">
                <a:solidFill>
                  <a:srgbClr val="3E3D2D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>
                <a:solidFill>
                  <a:srgbClr val="3E3D2D"/>
                </a:solidFill>
                <a:latin typeface="Questrial"/>
                <a:ea typeface="Questrial"/>
                <a:cs typeface="Questrial"/>
                <a:sym typeface="Questrial"/>
              </a:rPr>
              <a:t>membranes separating mouth from nasal cavity</a:t>
            </a:r>
          </a:p>
          <a:p>
            <a:pPr marL="0" marR="0" lvl="0" indent="0" algn="l" rtl="0">
              <a:spcBef>
                <a:spcPts val="480"/>
              </a:spcBef>
              <a:buNone/>
            </a:pPr>
            <a:endParaRPr sz="2400" b="0" i="0" u="none" strike="noStrike" cap="none" baseline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2375" y="3135375"/>
            <a:ext cx="2723025" cy="3575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Shape 100"/>
          <p:cNvCxnSpPr/>
          <p:nvPr/>
        </p:nvCxnSpPr>
        <p:spPr>
          <a:xfrm rot="10800000" flipH="1">
            <a:off x="2189950" y="4106174"/>
            <a:ext cx="1973699" cy="144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1" name="Shape 101"/>
          <p:cNvCxnSpPr/>
          <p:nvPr/>
        </p:nvCxnSpPr>
        <p:spPr>
          <a:xfrm rot="10800000">
            <a:off x="4696799" y="4682450"/>
            <a:ext cx="2146800" cy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2" name="Shape 102"/>
          <p:cNvSpPr txBox="1"/>
          <p:nvPr/>
        </p:nvSpPr>
        <p:spPr>
          <a:xfrm>
            <a:off x="950950" y="3911625"/>
            <a:ext cx="1238999" cy="40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/>
              <a:t>Hard palate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6843600" y="4480700"/>
            <a:ext cx="1238999" cy="40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/>
              <a:t>Soft palate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>
                <a:latin typeface="Lobster"/>
                <a:ea typeface="Lobster"/>
                <a:cs typeface="Lobster"/>
                <a:sym typeface="Lobster"/>
              </a:rPr>
              <a:t>Pharynx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8229600" cy="1410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/>
              <a:t>Pharynx is the </a:t>
            </a:r>
            <a:r>
              <a:rPr lang="en-US" sz="3000" u="sng"/>
              <a:t>throat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/>
              <a:t>It connects the mouth to the esophagus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9499" y="2828550"/>
            <a:ext cx="4985001" cy="35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8399600" y="6324925"/>
            <a:ext cx="547500" cy="53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Macintosh PowerPoint</Application>
  <PresentationFormat>On-screen Show (4:3)</PresentationFormat>
  <Paragraphs>106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simple-light</vt:lpstr>
      <vt:lpstr>The Digestive System</vt:lpstr>
      <vt:lpstr>Digestion</vt:lpstr>
      <vt:lpstr>Goal of Digestion:</vt:lpstr>
      <vt:lpstr>Digestive System Organs</vt:lpstr>
      <vt:lpstr>The Gastrointestinal (GI) Tract </vt:lpstr>
      <vt:lpstr>Mouth</vt:lpstr>
      <vt:lpstr>Mouth (teeth)</vt:lpstr>
      <vt:lpstr>Mouth (palates)</vt:lpstr>
      <vt:lpstr>Pharynx</vt:lpstr>
      <vt:lpstr>Esophagus</vt:lpstr>
      <vt:lpstr>Stomach</vt:lpstr>
      <vt:lpstr>Small Intestine</vt:lpstr>
      <vt:lpstr>Large Intestine/Colon</vt:lpstr>
      <vt:lpstr>Rectum</vt:lpstr>
      <vt:lpstr>Accessory Organs</vt:lpstr>
      <vt:lpstr>Liver</vt:lpstr>
      <vt:lpstr>Gallbladder</vt:lpstr>
      <vt:lpstr>Pancreas </vt:lpstr>
      <vt:lpstr>Appendix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Digestive System</dc:title>
  <cp:lastModifiedBy>Leah Vercelli</cp:lastModifiedBy>
  <cp:revision>1</cp:revision>
  <dcterms:modified xsi:type="dcterms:W3CDTF">2015-03-05T16:33:09Z</dcterms:modified>
</cp:coreProperties>
</file>