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592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4" name="Shape 5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5" name="Shape 55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56" name="Shape 5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59" name="Shape 59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63" name="Shape 63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4" name="Shape 64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67" name="Shape 6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92" name="Shape 9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0" name="Shape 100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0" name="Shape 14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1" name="Shape 14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2" name="Shape 14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5" name="Shape 14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6" name="Shape 14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49" name="Shape 14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0" name="Shape 15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53" name="Shape 15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82" name="Shape 182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Shape 189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0" name="Shape 19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1" name="Shape 191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2" name="Shape 19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5" name="Shape 195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99" name="Shape 199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0" name="Shape 200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203" name="Shape 2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28" name="Shape 228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42424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E"/>
            </a:gs>
            <a:gs pos="62000">
              <a:srgbClr val="99BC52"/>
            </a:gs>
            <a:gs pos="100000">
              <a:srgbClr val="88A848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6" name="Shape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Shape 7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" name="Shape 8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9" name="Shape 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1" name="Shape 11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2" name="Shape 12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3" name="Shape 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grpSp>
            <p:nvGrpSpPr>
              <p:cNvPr id="15" name="Shape 15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 baseline="0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19" name="Shape 1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-11875" y="5035137"/>
              <a:ext cx="9143999" cy="1175654"/>
            </a:xfrm>
            <a:custGeom>
              <a:avLst/>
              <a:gdLst/>
              <a:ahLst/>
              <a:cxnLst/>
              <a:rect l="0" t="0" r="0" b="0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-11875" y="3467594"/>
              <a:ext cx="9143999" cy="890649"/>
            </a:xfrm>
            <a:custGeom>
              <a:avLst/>
              <a:gdLst/>
              <a:ahLst/>
              <a:cxnLst/>
              <a:rect l="0" t="0" r="0" b="0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23750" y="5640778"/>
              <a:ext cx="3004456" cy="1211282"/>
            </a:xfrm>
            <a:custGeom>
              <a:avLst/>
              <a:gdLst/>
              <a:ahLst/>
              <a:cxnLst/>
              <a:rect l="0" t="0" r="0" b="0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11875" y="5284519"/>
              <a:ext cx="9143999" cy="1478477"/>
            </a:xfrm>
            <a:custGeom>
              <a:avLst/>
              <a:gdLst/>
              <a:ahLst/>
              <a:cxnLst/>
              <a:rect l="0" t="0" r="0" b="0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137558" y="5132119"/>
              <a:ext cx="6982690" cy="1719941"/>
            </a:xfrm>
            <a:custGeom>
              <a:avLst/>
              <a:gdLst/>
              <a:ahLst/>
              <a:cxnLst/>
              <a:rect l="0" t="0" r="0" b="0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799999">
              <a:off x="-382403" y="4201527"/>
              <a:ext cx="1261498" cy="1388235"/>
            </a:xfrm>
            <a:custGeom>
              <a:avLst/>
              <a:gdLst/>
              <a:ahLst/>
              <a:cxnLst/>
              <a:rect l="0" t="0" r="0" b="0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799999">
              <a:off x="8306521" y="4055629"/>
              <a:ext cx="1243406" cy="1388235"/>
            </a:xfrm>
            <a:custGeom>
              <a:avLst/>
              <a:gdLst/>
              <a:ahLst/>
              <a:cxnLst/>
              <a:rect l="0" t="0" r="0" b="0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799999">
              <a:off x="8306771" y="1511523"/>
              <a:ext cx="1241870" cy="1388821"/>
            </a:xfrm>
            <a:custGeom>
              <a:avLst/>
              <a:gdLst/>
              <a:ahLst/>
              <a:cxnLst/>
              <a:rect l="0" t="0" r="0" b="0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w="15875" cap="flat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marR="0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marR="0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marR="0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marR="0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marR="0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marR="0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marR="0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marR="0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36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Intro to Anatomy &amp; Physiology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>
              <a:solidFill>
                <a:srgbClr val="42424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582450" y="489870"/>
            <a:ext cx="7024799" cy="67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Human Body Plan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45375" y="1264825"/>
            <a:ext cx="3816900" cy="410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0967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○"/>
            </a:pPr>
            <a:r>
              <a:rPr lang="en-US" sz="3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Many organ systems make up the human body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30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70967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100000"/>
              <a:buFont typeface="Noto Symbol"/>
              <a:buChar char="○"/>
            </a:pPr>
            <a:r>
              <a:rPr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Each organ system has a special relationship to all the other organ systems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10"/>
              </a:spcBef>
              <a:buNone/>
            </a:pPr>
            <a:endParaRPr sz="2400" b="1" u="sng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80949" algn="l" rtl="0">
              <a:lnSpc>
                <a:spcPct val="90000"/>
              </a:lnSpc>
              <a:spcBef>
                <a:spcPts val="408"/>
              </a:spcBef>
              <a:buClr>
                <a:schemeClr val="accent1"/>
              </a:buClr>
              <a:buFont typeface="Noto Symbol"/>
              <a:buNone/>
            </a:pPr>
            <a:endParaRPr sz="205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4520925" y="2025275"/>
            <a:ext cx="3990899" cy="52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STRUCTURE → FUNCTION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266" y="2746648"/>
            <a:ext cx="4108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520675" y="4561125"/>
            <a:ext cx="8354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They all work together and are </a:t>
            </a:r>
            <a:r>
              <a:rPr lang="en-US" sz="3000" b="1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interconnected!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97690" y="249638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Organs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66075" y="1392650"/>
            <a:ext cx="6786000" cy="179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54076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○"/>
            </a:pPr>
            <a:r>
              <a:rPr lang="en-US" sz="3000" b="1" i="1" u="sng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Organs</a:t>
            </a:r>
            <a:r>
              <a:rPr lang="en-US" sz="3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are made up of various </a:t>
            </a:r>
            <a:r>
              <a:rPr lang="en-US" sz="3000" b="0" i="1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tissues</a:t>
            </a:r>
            <a:r>
              <a:rPr lang="en-US" sz="3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that work together to help the organ </a:t>
            </a:r>
            <a:r>
              <a:rPr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with</a:t>
            </a:r>
            <a:r>
              <a:rPr lang="en-US" sz="3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its</a:t>
            </a:r>
            <a:r>
              <a:rPr lang="en-US" sz="30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specific </a:t>
            </a:r>
            <a:r>
              <a:rPr lang="en-US" sz="3000" b="0" i="1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function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287" y="2809475"/>
            <a:ext cx="5215424" cy="35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97690" y="105563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Organ</a:t>
            </a:r>
            <a:r>
              <a:rPr lang="en-US" sz="4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Systems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67400" y="1248575"/>
            <a:ext cx="7085399" cy="246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Organs do </a:t>
            </a:r>
            <a:r>
              <a:rPr lang="en-US" sz="2400" b="1" i="0" u="sng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not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work efficiently on their own, but rather </a:t>
            </a:r>
            <a:r>
              <a:rPr lang="en-US" sz="2400" b="0" i="0" u="sng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together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with other organs in a “</a:t>
            </a:r>
            <a:r>
              <a:rPr lang="en-US" sz="2400" b="0" i="1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system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-US" sz="2400" b="1" i="0" u="sng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Systems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work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sng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together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to make the body function properly (digestive system, circul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atory system …) 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425" y="3653425"/>
            <a:ext cx="6019149" cy="27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640075" y="462821"/>
            <a:ext cx="7024799" cy="77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Organization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90600" y="2438400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178308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430050" y="1091850"/>
            <a:ext cx="8283900" cy="349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178308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Cells → tissues → organs → organ systems → body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30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540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</a:pPr>
            <a:endParaRPr sz="30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75" y="2514381"/>
            <a:ext cx="4920900" cy="373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5454375" y="3163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Organized in specific locations and body cavities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00" y="815150"/>
            <a:ext cx="6388625" cy="56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75" y="960175"/>
            <a:ext cx="7102924" cy="53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712125" y="518670"/>
            <a:ext cx="7024799" cy="70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Body Cavities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89850" y="1968225"/>
            <a:ext cx="3962100" cy="393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284480" algn="l" rtl="0">
              <a:lnSpc>
                <a:spcPct val="80000"/>
              </a:lnSpc>
              <a:spcBef>
                <a:spcPts val="340"/>
              </a:spcBef>
              <a:buClr>
                <a:schemeClr val="accent1"/>
              </a:buClr>
              <a:buSzPct val="64600"/>
              <a:buFont typeface="Noto Symbol"/>
              <a:buChar char="○"/>
            </a:pPr>
            <a:r>
              <a:rPr lang="en-US" sz="20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Cranial</a:t>
            </a:r>
            <a:r>
              <a:rPr lang="en-US" sz="17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– brain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340"/>
              </a:spcBef>
              <a:buNone/>
            </a:pPr>
            <a:endParaRPr sz="17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340"/>
              </a:spcBef>
              <a:buClr>
                <a:schemeClr val="accent1"/>
              </a:buClr>
              <a:buSzPct val="64600"/>
              <a:buFont typeface="Noto Symbol"/>
              <a:buChar char="○"/>
            </a:pPr>
            <a:r>
              <a:rPr lang="en-US" sz="20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-US" sz="20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pinal</a:t>
            </a:r>
            <a:r>
              <a:rPr lang="en-US" sz="17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– surrounds spinal cord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340"/>
              </a:spcBef>
              <a:buNone/>
            </a:pPr>
            <a:endParaRPr sz="17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340"/>
              </a:spcBef>
              <a:buClr>
                <a:schemeClr val="accent1"/>
              </a:buClr>
              <a:buSzPct val="64600"/>
              <a:buFont typeface="Noto Symbol"/>
              <a:buChar char="○"/>
            </a:pPr>
            <a:r>
              <a:rPr lang="en-US" sz="20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Thoracic</a:t>
            </a:r>
            <a:r>
              <a:rPr lang="en-US" sz="17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– upper trunk (chest)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340"/>
              </a:spcBef>
              <a:buNone/>
            </a:pPr>
            <a:endParaRPr sz="17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340"/>
              </a:spcBef>
              <a:buClr>
                <a:schemeClr val="accent1"/>
              </a:buClr>
              <a:buSzPct val="64600"/>
              <a:buFont typeface="Noto Symbol"/>
              <a:buChar char="○"/>
            </a:pPr>
            <a:r>
              <a:rPr lang="en-US" sz="20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Abdo</a:t>
            </a:r>
            <a:r>
              <a:rPr lang="en-US" sz="20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minal</a:t>
            </a:r>
            <a:r>
              <a:rPr lang="en-US" sz="17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– lower trunk (gut)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340"/>
              </a:spcBef>
              <a:buNone/>
            </a:pPr>
            <a:endParaRPr sz="17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lnSpc>
                <a:spcPct val="80000"/>
              </a:lnSpc>
              <a:spcBef>
                <a:spcPts val="310"/>
              </a:spcBef>
              <a:buClr>
                <a:schemeClr val="accent1"/>
              </a:buClr>
              <a:buSzPct val="73625"/>
              <a:buFont typeface="Noto Symbol"/>
              <a:buChar char="○"/>
            </a:pPr>
            <a:r>
              <a:rPr lang="en-US" sz="155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Thoracic and abdominal cavity separated by the </a:t>
            </a:r>
            <a:r>
              <a:rPr lang="en-US" sz="1700" b="1" i="1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diaphragm</a:t>
            </a:r>
          </a:p>
          <a:p>
            <a:pPr marR="0" lvl="0" indent="914400" algn="l" rtl="0">
              <a:lnSpc>
                <a:spcPct val="80000"/>
              </a:lnSpc>
              <a:spcBef>
                <a:spcPts val="310"/>
              </a:spcBef>
              <a:buNone/>
            </a:pPr>
            <a:endParaRPr sz="1550" i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340"/>
              </a:spcBef>
              <a:buClr>
                <a:schemeClr val="accent1"/>
              </a:buClr>
              <a:buSzPct val="64600"/>
              <a:buFont typeface="Noto Symbol"/>
              <a:buChar char="○"/>
            </a:pPr>
            <a:r>
              <a:rPr lang="en-US" sz="2000" b="1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Pelvic</a:t>
            </a:r>
            <a:r>
              <a:rPr lang="en-US" sz="1700" b="0" i="0" u="none" strike="noStrike" cap="none" baseline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– contains reproductive and excretory organs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l="8798" t="9338" r="15546"/>
          <a:stretch/>
        </p:blipFill>
        <p:spPr>
          <a:xfrm>
            <a:off x="4610800" y="1858475"/>
            <a:ext cx="3817500" cy="46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1073475" y="1219775"/>
            <a:ext cx="63020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5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Body cavities “</a:t>
            </a:r>
            <a:r>
              <a:rPr lang="en-US" sz="1850" i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organize</a:t>
            </a:r>
            <a:r>
              <a:rPr lang="en-US" sz="185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” organs and organ systems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606475" y="450718"/>
            <a:ext cx="7024799" cy="50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Orientation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246850" y="960425"/>
            <a:ext cx="4336800" cy="552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Superior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Inferior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Anterior</a:t>
            </a:r>
          </a:p>
          <a:p>
            <a:pPr marL="914400" marR="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Ventral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in four legged animals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Posterior</a:t>
            </a:r>
          </a:p>
          <a:p>
            <a:pPr marL="914400" marR="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Dorsal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in four legged animals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Proximal/Medial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Distal/Lateral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Cranial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Questrial"/>
              <a:buChar char="○"/>
            </a:pPr>
            <a:r>
              <a:rPr lang="en-US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</a:t>
            </a:r>
            <a:r>
              <a:rPr lang="en-US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u="sng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Caudal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00" y="960300"/>
            <a:ext cx="2952724" cy="552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(4:3)</PresentationFormat>
  <Paragraphs>42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Intro to Anatomy &amp; Physiology</vt:lpstr>
      <vt:lpstr>Human Body Plan</vt:lpstr>
      <vt:lpstr>Organs</vt:lpstr>
      <vt:lpstr>Organ Systems</vt:lpstr>
      <vt:lpstr>Organization</vt:lpstr>
      <vt:lpstr>PowerPoint Presentation</vt:lpstr>
      <vt:lpstr>PowerPoint Presentation</vt:lpstr>
      <vt:lpstr>Body Cavities</vt:lpstr>
      <vt:lpstr>Orientation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Anatomy &amp; Physiology</dc:title>
  <cp:lastModifiedBy>Leah Vercelli</cp:lastModifiedBy>
  <cp:revision>1</cp:revision>
  <dcterms:modified xsi:type="dcterms:W3CDTF">2015-03-05T16:19:55Z</dcterms:modified>
</cp:coreProperties>
</file>